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1"/>
  </p:notesMasterIdLst>
  <p:sldIdLst>
    <p:sldId id="482" r:id="rId2"/>
    <p:sldId id="765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6" r:id="rId13"/>
    <p:sldId id="775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5" r:id="rId23"/>
    <p:sldId id="786" r:id="rId24"/>
    <p:sldId id="787" r:id="rId25"/>
    <p:sldId id="788" r:id="rId26"/>
    <p:sldId id="789" r:id="rId27"/>
    <p:sldId id="790" r:id="rId28"/>
    <p:sldId id="791" r:id="rId29"/>
    <p:sldId id="792" r:id="rId30"/>
    <p:sldId id="793" r:id="rId31"/>
    <p:sldId id="794" r:id="rId32"/>
    <p:sldId id="795" r:id="rId33"/>
    <p:sldId id="796" r:id="rId34"/>
    <p:sldId id="797" r:id="rId35"/>
    <p:sldId id="798" r:id="rId36"/>
    <p:sldId id="799" r:id="rId37"/>
    <p:sldId id="800" r:id="rId38"/>
    <p:sldId id="801" r:id="rId39"/>
    <p:sldId id="80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022"/>
    <a:srgbClr val="EAEAEA"/>
    <a:srgbClr val="F8F8F8"/>
    <a:srgbClr val="009242"/>
    <a:srgbClr val="EA8B00"/>
    <a:srgbClr val="CC3300"/>
    <a:srgbClr val="FF9999"/>
    <a:srgbClr val="66CCFF"/>
    <a:srgbClr val="FF99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2139" autoAdjust="0"/>
  </p:normalViewPr>
  <p:slideViewPr>
    <p:cSldViewPr>
      <p:cViewPr varScale="1">
        <p:scale>
          <a:sx n="60" d="100"/>
          <a:sy n="60" d="100"/>
        </p:scale>
        <p:origin x="10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Colocar figura d</a:t>
            </a:r>
            <a:r>
              <a:rPr lang="pt-BR" baseline="0" dirty="0" smtClean="0"/>
              <a:t>a página inicial do </a:t>
            </a:r>
            <a:r>
              <a:rPr lang="pt-BR" baseline="0" dirty="0" err="1" smtClean="0"/>
              <a:t>dkpro</a:t>
            </a:r>
            <a:r>
              <a:rPr lang="pt-BR" baseline="0" dirty="0" smtClean="0"/>
              <a:t> 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B9102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67563" y="509588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53975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</a:t>
            </a:r>
          </a:p>
          <a:p>
            <a:r>
              <a:rPr lang="de-DE"/>
              <a:t>Untertitelmasters durch </a:t>
            </a:r>
          </a:p>
          <a:p>
            <a:r>
              <a:rPr lang="de-DE"/>
              <a:t>Klicken bearbeiten</a:t>
            </a:r>
          </a:p>
        </p:txBody>
      </p:sp>
      <p:sp>
        <p:nvSpPr>
          <p:cNvPr id="20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21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23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4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488950"/>
            <a:ext cx="2159000" cy="5892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488950"/>
            <a:ext cx="6329363" cy="5892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2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5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6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1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8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7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8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4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92263"/>
            <a:ext cx="8640763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031" name="Picture 7" descr="tud_logo"/>
          <p:cNvPicPr>
            <a:picLocks noChangeAspect="1" noChangeArrowheads="1"/>
          </p:cNvPicPr>
          <p:nvPr/>
        </p:nvPicPr>
        <p:blipFill>
          <a:blip r:embed="rId14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d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828800"/>
            <a:ext cx="7315200" cy="381000"/>
          </a:xfrm>
        </p:spPr>
        <p:txBody>
          <a:bodyPr/>
          <a:lstStyle/>
          <a:p>
            <a:pPr eaLnBrk="1" hangingPunct="1">
              <a:lnSpc>
                <a:spcPct val="84000"/>
              </a:lnSpc>
            </a:pPr>
            <a:r>
              <a:rPr lang="de-DE" dirty="0" smtClean="0"/>
              <a:t>M.Sc. Pedro Santos – </a:t>
            </a:r>
            <a:r>
              <a:rPr lang="de-DE" dirty="0" err="1" smtClean="0"/>
              <a:t>Ubiquitous</a:t>
            </a:r>
            <a:r>
              <a:rPr lang="de-DE" dirty="0" smtClean="0"/>
              <a:t> Knowledge Processing Lab</a:t>
            </a:r>
            <a:endParaRPr lang="en-US" dirty="0" smtClean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DKPro Core</a:t>
            </a:r>
            <a:br>
              <a:rPr lang="de-DE" dirty="0" smtClean="0"/>
            </a:br>
            <a:r>
              <a:rPr lang="de-DE" dirty="0" smtClean="0"/>
              <a:t>Software components for NLP</a:t>
            </a:r>
            <a:endParaRPr lang="de-DE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9" name="Picture 2" descr="Y:\ukp\logo\final_versions\2010-06-04_logo-ukp_schriftzug-kurz-hintergrund-transparent_25m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2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95088"/>
            <a:ext cx="5489323" cy="34685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 Consumer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Annotation -&gt; CAS Consumer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13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4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5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  <p:sp>
        <p:nvSpPr>
          <p:cNvPr id="14" name="Ecken des Rechtecks auf der gleichen Seite abrunden 16"/>
          <p:cNvSpPr/>
          <p:nvPr/>
        </p:nvSpPr>
        <p:spPr>
          <a:xfrm>
            <a:off x="54864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Lister</a:t>
            </a:r>
          </a:p>
        </p:txBody>
      </p:sp>
      <p:sp>
        <p:nvSpPr>
          <p:cNvPr id="15" name="Ecken des Rechtecks auf der gleichen Seite abrunden 17"/>
          <p:cNvSpPr/>
          <p:nvPr/>
        </p:nvSpPr>
        <p:spPr>
          <a:xfrm>
            <a:off x="71628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Word</a:t>
            </a:r>
          </a:p>
          <a:p>
            <a:pPr algn="ctr"/>
            <a:r>
              <a:rPr lang="en-US" smtClean="0"/>
              <a:t>Counter</a:t>
            </a:r>
          </a:p>
        </p:txBody>
      </p:sp>
      <p:sp>
        <p:nvSpPr>
          <p:cNvPr id="16" name="Rechteck 15"/>
          <p:cNvSpPr/>
          <p:nvPr/>
        </p:nvSpPr>
        <p:spPr>
          <a:xfrm>
            <a:off x="381000" y="2438400"/>
            <a:ext cx="5029200" cy="1143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7086600" y="3886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Cornelia</a:t>
            </a:r>
          </a:p>
          <a:p>
            <a:r>
              <a:rPr lang="en-US" smtClean="0"/>
              <a:t>Marcus</a:t>
            </a:r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7086600" y="50686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11 words</a:t>
            </a:r>
          </a:p>
          <a:p>
            <a:r>
              <a:rPr lang="en-US" smtClean="0"/>
              <a:t>8 unique words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4" y="1106683"/>
            <a:ext cx="6734175" cy="577850"/>
          </a:xfrm>
        </p:spPr>
        <p:txBody>
          <a:bodyPr/>
          <a:lstStyle/>
          <a:p>
            <a:r>
              <a:rPr lang="de-DE" dirty="0" smtClean="0"/>
              <a:t>UIMA Data </a:t>
            </a:r>
            <a:r>
              <a:rPr lang="de-DE" dirty="0" err="1" smtClean="0"/>
              <a:t>Structures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Analysis System (CAS)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Access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primary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Secondary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storage</a:t>
            </a:r>
            <a:endParaRPr lang="de-DE" sz="2000" dirty="0" smtClean="0"/>
          </a:p>
          <a:p>
            <a:pPr lvl="1"/>
            <a:r>
              <a:rPr lang="de-DE" sz="1800" dirty="0" err="1" smtClean="0"/>
              <a:t>a.k.a</a:t>
            </a:r>
            <a:r>
              <a:rPr lang="de-DE" sz="1800" dirty="0" smtClean="0"/>
              <a:t>. </a:t>
            </a:r>
            <a:r>
              <a:rPr lang="de-DE" sz="1800" dirty="0" err="1" smtClean="0"/>
              <a:t>Annotations</a:t>
            </a:r>
            <a:endParaRPr lang="de-DE" sz="1800" dirty="0" smtClean="0"/>
          </a:p>
          <a:p>
            <a:pPr lvl="1"/>
            <a:endParaRPr lang="de-DE" sz="2000" dirty="0"/>
          </a:p>
          <a:p>
            <a:r>
              <a:rPr lang="de-DE" sz="2000" dirty="0" smtClean="0"/>
              <a:t>In-memory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lvl="1"/>
            <a:r>
              <a:rPr lang="de-DE" sz="1600" dirty="0" smtClean="0"/>
              <a:t>Annotation </a:t>
            </a:r>
            <a:r>
              <a:rPr lang="de-DE" sz="1600" dirty="0" err="1" smtClean="0"/>
              <a:t>types</a:t>
            </a:r>
            <a:r>
              <a:rPr lang="de-DE" sz="1600" dirty="0" smtClean="0"/>
              <a:t> = </a:t>
            </a:r>
            <a:r>
              <a:rPr lang="de-DE" sz="1600" dirty="0" err="1" smtClean="0"/>
              <a:t>tables</a:t>
            </a:r>
            <a:endParaRPr lang="de-DE" sz="1600" dirty="0" smtClean="0"/>
          </a:p>
          <a:p>
            <a:pPr lvl="1"/>
            <a:r>
              <a:rPr lang="de-DE" sz="1600" dirty="0" smtClean="0"/>
              <a:t>Indexes</a:t>
            </a:r>
          </a:p>
          <a:p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nhaltsplatzhalter 6" descr="test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11914" r="-11914"/>
              <a:stretch>
                <a:fillRect/>
              </a:stretch>
            </p:blipFill>
          </mc:Choice>
          <mc:Fallback>
            <p:blipFill>
              <a:blip r:embed="rId3"/>
              <a:srcRect l="-11914" r="-11914"/>
              <a:stretch>
                <a:fillRect/>
              </a:stretch>
            </p:blipFill>
          </mc:Fallback>
        </mc:AlternateContent>
        <p:spPr bwMode="auto">
          <a:xfrm>
            <a:off x="3797300" y="2114673"/>
            <a:ext cx="5540152" cy="307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2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err="1" smtClean="0"/>
              <a:t>Platform</a:t>
            </a:r>
            <a:r>
              <a:rPr lang="de-DE" sz="2000" dirty="0" smtClean="0"/>
              <a:t>-independent </a:t>
            </a:r>
            <a:r>
              <a:rPr lang="de-DE" sz="2000" dirty="0" err="1" smtClean="0"/>
              <a:t>specification</a:t>
            </a:r>
            <a:endParaRPr lang="de-DE" sz="2000" dirty="0" smtClean="0"/>
          </a:p>
          <a:p>
            <a:r>
              <a:rPr lang="de-DE" sz="2000" dirty="0" err="1" smtClean="0"/>
              <a:t>Object-oriented</a:t>
            </a:r>
            <a:r>
              <a:rPr lang="de-DE" sz="2000" dirty="0" smtClean="0"/>
              <a:t> type </a:t>
            </a:r>
            <a:r>
              <a:rPr lang="de-DE" sz="2000" dirty="0" err="1" smtClean="0"/>
              <a:t>system</a:t>
            </a:r>
            <a:r>
              <a:rPr lang="de-DE" sz="2000" dirty="0" smtClean="0"/>
              <a:t>:</a:t>
            </a:r>
          </a:p>
          <a:p>
            <a:pPr lvl="1"/>
            <a:r>
              <a:rPr lang="de-DE" sz="1600" dirty="0" smtClean="0"/>
              <a:t>Type → </a:t>
            </a:r>
            <a:r>
              <a:rPr lang="de-DE" sz="1600" dirty="0" err="1" smtClean="0"/>
              <a:t>class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/>
              <a:t>→ 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member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 err="1" smtClean="0"/>
              <a:t>Structure</a:t>
            </a:r>
            <a:r>
              <a:rPr lang="de-DE" sz="1600" dirty="0" smtClean="0"/>
              <a:t> -&gt; </a:t>
            </a:r>
            <a:r>
              <a:rPr lang="de-DE" sz="1600" dirty="0" err="1" smtClean="0"/>
              <a:t>instance</a:t>
            </a:r>
            <a:endParaRPr lang="de-DE" sz="1600" dirty="0" smtClean="0"/>
          </a:p>
          <a:p>
            <a:pPr lvl="1"/>
            <a:r>
              <a:rPr lang="de-DE" sz="1600" dirty="0" smtClean="0"/>
              <a:t>Single </a:t>
            </a:r>
            <a:r>
              <a:rPr lang="de-DE" sz="1600" dirty="0" err="1" smtClean="0"/>
              <a:t>inheritance</a:t>
            </a:r>
            <a:endParaRPr lang="de-DE" sz="1600" dirty="0" smtClean="0"/>
          </a:p>
          <a:p>
            <a:pPr lvl="1"/>
            <a:r>
              <a:rPr lang="de-DE" sz="1600" dirty="0" smtClean="0"/>
              <a:t>Sub-type </a:t>
            </a:r>
            <a:r>
              <a:rPr lang="de-DE" sz="1600" dirty="0" err="1" smtClean="0"/>
              <a:t>polymorphism</a:t>
            </a:r>
            <a:endParaRPr lang="de-DE" sz="1600" dirty="0" smtClean="0"/>
          </a:p>
          <a:p>
            <a:pPr lvl="1"/>
            <a:r>
              <a:rPr lang="de-DE" sz="1600" dirty="0" err="1" smtClean="0"/>
              <a:t>No</a:t>
            </a:r>
            <a:r>
              <a:rPr lang="de-DE" sz="1600" dirty="0" smtClean="0"/>
              <a:t> </a:t>
            </a:r>
            <a:r>
              <a:rPr lang="de-DE" sz="1600" dirty="0" err="1" smtClean="0"/>
              <a:t>methods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encapsulation</a:t>
            </a:r>
            <a:endParaRPr lang="de-DE" sz="1600" dirty="0" smtClean="0"/>
          </a:p>
          <a:p>
            <a:r>
              <a:rPr lang="de-DE" sz="2000" dirty="0" smtClean="0"/>
              <a:t>Primitive </a:t>
            </a:r>
            <a:r>
              <a:rPr lang="de-DE" sz="2000" dirty="0" err="1" smtClean="0"/>
              <a:t>types</a:t>
            </a:r>
            <a:r>
              <a:rPr lang="de-DE" sz="2000" dirty="0" smtClean="0"/>
              <a:t>: integer, </a:t>
            </a:r>
            <a:r>
              <a:rPr lang="de-DE" sz="2000" dirty="0" err="1" smtClean="0"/>
              <a:t>float</a:t>
            </a:r>
            <a:r>
              <a:rPr lang="de-DE" sz="2000" dirty="0" smtClean="0"/>
              <a:t>, </a:t>
            </a:r>
            <a:r>
              <a:rPr lang="de-DE" sz="2000" dirty="0" err="1" smtClean="0"/>
              <a:t>boolean</a:t>
            </a:r>
            <a:r>
              <a:rPr lang="de-DE" sz="2000" dirty="0" smtClean="0"/>
              <a:t>, </a:t>
            </a:r>
            <a:r>
              <a:rPr lang="de-DE" sz="2000" dirty="0" err="1" smtClean="0"/>
              <a:t>string</a:t>
            </a:r>
            <a:endParaRPr lang="de-DE" sz="2000" dirty="0" smtClean="0"/>
          </a:p>
          <a:p>
            <a:r>
              <a:rPr lang="de-DE" sz="2000" dirty="0" err="1" smtClean="0"/>
              <a:t>Built</a:t>
            </a:r>
            <a:r>
              <a:rPr lang="de-DE" sz="2000" dirty="0" smtClean="0"/>
              <a:t>-in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types</a:t>
            </a:r>
            <a:r>
              <a:rPr lang="de-DE" sz="2000" dirty="0" smtClean="0"/>
              <a:t>: </a:t>
            </a:r>
            <a:r>
              <a:rPr lang="de-DE" sz="2000" dirty="0" err="1" smtClean="0"/>
              <a:t>arrays</a:t>
            </a:r>
            <a:r>
              <a:rPr lang="de-DE" sz="2000" dirty="0" smtClean="0"/>
              <a:t>, </a:t>
            </a:r>
            <a:r>
              <a:rPr lang="de-DE" sz="2000" dirty="0" err="1" smtClean="0"/>
              <a:t>lists</a:t>
            </a:r>
            <a:r>
              <a:rPr lang="de-DE" sz="2000" dirty="0" smtClean="0"/>
              <a:t>, Annotation</a:t>
            </a:r>
          </a:p>
          <a:p>
            <a:r>
              <a:rPr lang="de-DE" sz="2000" dirty="0" smtClean="0"/>
              <a:t>Communication </a:t>
            </a:r>
            <a:r>
              <a:rPr lang="de-DE" sz="2000" dirty="0" err="1" smtClean="0"/>
              <a:t>contract</a:t>
            </a:r>
            <a:endParaRPr lang="en-US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https://dkpro.github.io/dkpro-core/images//DKProCoreType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0601"/>
            <a:ext cx="4913034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+ CAS = </a:t>
            </a:r>
            <a:r>
              <a:rPr lang="de-DE" dirty="0" err="1" smtClean="0"/>
              <a:t>JCas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JCas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en-US" sz="2000" dirty="0"/>
              <a:t>CAS types into the Java type system</a:t>
            </a:r>
          </a:p>
          <a:p>
            <a:r>
              <a:rPr lang="en-US" sz="2000" dirty="0" err="1" smtClean="0"/>
              <a:t>JCasGen</a:t>
            </a:r>
            <a:endParaRPr lang="en-US" sz="2000" dirty="0" smtClean="0"/>
          </a:p>
          <a:p>
            <a:pPr lvl="1"/>
            <a:r>
              <a:rPr lang="en-US" sz="1600" dirty="0" smtClean="0"/>
              <a:t>Java </a:t>
            </a:r>
            <a:r>
              <a:rPr lang="en-US" sz="1600" dirty="0"/>
              <a:t>classes from </a:t>
            </a:r>
            <a:r>
              <a:rPr lang="en-US" sz="1600" dirty="0" smtClean="0"/>
              <a:t>XML </a:t>
            </a:r>
            <a:r>
              <a:rPr lang="en-US" sz="1600" dirty="0"/>
              <a:t>type system descriptor </a:t>
            </a:r>
          </a:p>
          <a:p>
            <a:pPr lvl="1"/>
            <a:r>
              <a:rPr lang="en-US" sz="1600" dirty="0"/>
              <a:t>Token.java – feature structure wrapper with getters and setters</a:t>
            </a:r>
          </a:p>
          <a:p>
            <a:pPr lvl="1"/>
            <a:r>
              <a:rPr lang="en-US" sz="1600" dirty="0"/>
              <a:t>Token_type.java – type wrapper (cf. Java ‘Class’ class)</a:t>
            </a:r>
          </a:p>
          <a:p>
            <a:pPr lvl="0"/>
            <a:r>
              <a:rPr lang="en-US" sz="2000" dirty="0" err="1"/>
              <a:t>JCas</a:t>
            </a:r>
            <a:r>
              <a:rPr lang="en-US" sz="2000" dirty="0"/>
              <a:t> wrappers cannot be used </a:t>
            </a:r>
            <a:r>
              <a:rPr lang="en-US" sz="2000" dirty="0" smtClean="0"/>
              <a:t>stand-alone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://www.home-business-computing.de/wp-content/uploads/2015/10/Jav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6258"/>
            <a:ext cx="2803525" cy="210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uima-fr.org/images/UIMA-logo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5126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uimaFIT</a:t>
            </a:r>
            <a:r>
              <a:rPr lang="de-DE" dirty="0" smtClean="0"/>
              <a:t> type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No explicit loading/creation of type </a:t>
            </a:r>
            <a:r>
              <a:rPr lang="en-US" sz="2000" dirty="0"/>
              <a:t>system</a:t>
            </a:r>
          </a:p>
          <a:p>
            <a:endParaRPr lang="en-US" sz="2000" dirty="0"/>
          </a:p>
          <a:p>
            <a:r>
              <a:rPr lang="en-US" sz="2000" dirty="0"/>
              <a:t>Type system detection mechanism</a:t>
            </a:r>
          </a:p>
          <a:p>
            <a:endParaRPr lang="en-US" sz="2000" dirty="0"/>
          </a:p>
          <a:p>
            <a:r>
              <a:rPr lang="en-US" sz="2000" dirty="0"/>
              <a:t>Types defined in XML descriptor files</a:t>
            </a:r>
          </a:p>
          <a:p>
            <a:endParaRPr lang="en-US" sz="2000" dirty="0"/>
          </a:p>
          <a:p>
            <a:r>
              <a:rPr lang="en-US" sz="2000" dirty="0" err="1" smtClean="0"/>
              <a:t>Scaning</a:t>
            </a:r>
            <a:r>
              <a:rPr lang="en-US" sz="2000" dirty="0" smtClean="0"/>
              <a:t> of </a:t>
            </a:r>
            <a:r>
              <a:rPr lang="en-US" sz="2000" dirty="0" err="1"/>
              <a:t>classpath</a:t>
            </a:r>
            <a:r>
              <a:rPr lang="en-US" sz="2000" dirty="0"/>
              <a:t> for type </a:t>
            </a:r>
            <a:br>
              <a:rPr lang="en-US" sz="2000" dirty="0"/>
            </a:br>
            <a:r>
              <a:rPr lang="en-US" sz="2000" dirty="0"/>
              <a:t>system descriptor files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3961594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3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 Editor (</a:t>
            </a:r>
            <a:r>
              <a:rPr lang="de-DE" dirty="0" err="1" smtClean="0"/>
              <a:t>Eclipse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149975" cy="4789487"/>
          </a:xfrm>
        </p:spPr>
        <p:txBody>
          <a:bodyPr/>
          <a:lstStyle/>
          <a:p>
            <a:r>
              <a:rPr lang="de-DE" sz="2000" dirty="0" err="1" smtClean="0"/>
              <a:t>JCasGen</a:t>
            </a:r>
            <a:r>
              <a:rPr lang="de-DE" sz="2000" dirty="0" smtClean="0"/>
              <a:t> → UIMA </a:t>
            </a:r>
            <a:r>
              <a:rPr lang="de-DE" sz="2000" dirty="0" err="1" smtClean="0"/>
              <a:t>types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Java </a:t>
            </a:r>
            <a:r>
              <a:rPr lang="de-DE" sz="2000" dirty="0" err="1" smtClean="0"/>
              <a:t>Classes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7302500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2425" y="1022350"/>
            <a:ext cx="6734175" cy="577850"/>
          </a:xfrm>
        </p:spPr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" name="Gruppierung 26"/>
          <p:cNvGrpSpPr/>
          <p:nvPr/>
        </p:nvGrpSpPr>
        <p:grpSpPr>
          <a:xfrm>
            <a:off x="457200" y="1828800"/>
            <a:ext cx="1524000" cy="1676400"/>
            <a:chOff x="457200" y="1828800"/>
            <a:chExt cx="1524000" cy="1676400"/>
          </a:xfrm>
        </p:grpSpPr>
        <p:sp>
          <p:nvSpPr>
            <p:cNvPr id="11" name="Ecken des Rechtecks auf der gleichen Seite abrunden 13"/>
            <p:cNvSpPr/>
            <p:nvPr/>
          </p:nvSpPr>
          <p:spPr>
            <a:xfrm>
              <a:off x="4572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Text</a:t>
              </a:r>
            </a:p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57200" y="18288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Collection</a:t>
              </a:r>
              <a:br>
                <a:rPr lang="en-US" dirty="0" smtClean="0"/>
              </a:br>
              <a:r>
                <a:rPr lang="en-US" dirty="0" smtClean="0"/>
                <a:t>Reader</a:t>
              </a:r>
              <a:endParaRPr lang="en-US" dirty="0"/>
            </a:p>
          </p:txBody>
        </p:sp>
      </p:grpSp>
      <p:grpSp>
        <p:nvGrpSpPr>
          <p:cNvPr id="13" name="Gruppierung 27"/>
          <p:cNvGrpSpPr/>
          <p:nvPr/>
        </p:nvGrpSpPr>
        <p:grpSpPr>
          <a:xfrm>
            <a:off x="2133600" y="1981200"/>
            <a:ext cx="3200400" cy="1524000"/>
            <a:chOff x="2133600" y="1981200"/>
            <a:chExt cx="3200400" cy="1524000"/>
          </a:xfrm>
        </p:grpSpPr>
        <p:sp>
          <p:nvSpPr>
            <p:cNvPr id="14" name="Ecken des Rechtecks auf der gleichen Seite abrunden 14"/>
            <p:cNvSpPr/>
            <p:nvPr/>
          </p:nvSpPr>
          <p:spPr>
            <a:xfrm>
              <a:off x="38100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Name</a:t>
              </a:r>
            </a:p>
            <a:p>
              <a:pPr algn="ctr"/>
              <a:r>
                <a:rPr lang="en-US" dirty="0" smtClean="0"/>
                <a:t>Detector</a:t>
              </a:r>
              <a:endParaRPr lang="en-US" dirty="0"/>
            </a:p>
          </p:txBody>
        </p:sp>
        <p:sp>
          <p:nvSpPr>
            <p:cNvPr id="15" name="Ecken des Rechtecks auf der gleichen Seite abrunden 15"/>
            <p:cNvSpPr/>
            <p:nvPr/>
          </p:nvSpPr>
          <p:spPr>
            <a:xfrm>
              <a:off x="21336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Tokenizer</a:t>
              </a:r>
              <a:endParaRPr lang="en-US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21336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Analysis Engines</a:t>
              </a:r>
              <a:endParaRPr lang="en-US" dirty="0"/>
            </a:p>
          </p:txBody>
        </p:sp>
      </p:grpSp>
      <p:grpSp>
        <p:nvGrpSpPr>
          <p:cNvPr id="17" name="Gruppierung 28"/>
          <p:cNvGrpSpPr/>
          <p:nvPr/>
        </p:nvGrpSpPr>
        <p:grpSpPr>
          <a:xfrm>
            <a:off x="5486400" y="1981200"/>
            <a:ext cx="3200400" cy="1524000"/>
            <a:chOff x="5486400" y="1981200"/>
            <a:chExt cx="3200400" cy="1524000"/>
          </a:xfrm>
        </p:grpSpPr>
        <p:sp>
          <p:nvSpPr>
            <p:cNvPr id="18" name="Ecken des Rechtecks auf der gleichen Seite abrunden 16"/>
            <p:cNvSpPr/>
            <p:nvPr/>
          </p:nvSpPr>
          <p:spPr>
            <a:xfrm>
              <a:off x="54864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Name</a:t>
              </a:r>
            </a:p>
            <a:p>
              <a:pPr algn="ctr"/>
              <a:r>
                <a:rPr lang="en-US" smtClean="0"/>
                <a:t>Lister</a:t>
              </a:r>
            </a:p>
          </p:txBody>
        </p:sp>
        <p:sp>
          <p:nvSpPr>
            <p:cNvPr id="19" name="Ecken des Rechtecks auf der gleichen Seite abrunden 17"/>
            <p:cNvSpPr/>
            <p:nvPr/>
          </p:nvSpPr>
          <p:spPr>
            <a:xfrm>
              <a:off x="71628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Word</a:t>
              </a:r>
            </a:p>
            <a:p>
              <a:pPr algn="ctr"/>
              <a:r>
                <a:rPr lang="en-US" smtClean="0"/>
                <a:t>Counter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4864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CAS Consumers</a:t>
              </a:r>
              <a:endParaRPr lang="en-US" dirty="0"/>
            </a:p>
          </p:txBody>
        </p:sp>
      </p:grpSp>
      <p:grpSp>
        <p:nvGrpSpPr>
          <p:cNvPr id="21" name="Gruppierung 31"/>
          <p:cNvGrpSpPr/>
          <p:nvPr/>
        </p:nvGrpSpPr>
        <p:grpSpPr>
          <a:xfrm>
            <a:off x="304800" y="3352800"/>
            <a:ext cx="8610600" cy="3048000"/>
            <a:chOff x="304800" y="3352800"/>
            <a:chExt cx="8610600" cy="3048000"/>
          </a:xfrm>
        </p:grpSpPr>
        <p:grpSp>
          <p:nvGrpSpPr>
            <p:cNvPr id="22" name="Gruppierung 29"/>
            <p:cNvGrpSpPr/>
            <p:nvPr/>
          </p:nvGrpSpPr>
          <p:grpSpPr>
            <a:xfrm>
              <a:off x="381000" y="3733800"/>
              <a:ext cx="8458200" cy="2667000"/>
              <a:chOff x="381000" y="3733800"/>
              <a:chExt cx="8458200" cy="2667000"/>
            </a:xfrm>
          </p:grpSpPr>
          <p:sp>
            <p:nvSpPr>
              <p:cNvPr id="24" name="Abgerundetes Rechteck 23"/>
              <p:cNvSpPr/>
              <p:nvPr/>
            </p:nvSpPr>
            <p:spPr>
              <a:xfrm>
                <a:off x="381000" y="3733800"/>
                <a:ext cx="6553200" cy="2667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CAS</a:t>
                </a:r>
                <a:endParaRPr lang="en-US"/>
              </a:p>
            </p:txBody>
          </p:sp>
          <p:sp>
            <p:nvSpPr>
              <p:cNvPr id="25" name="Eine Ecke des Rechtecks schneiden 24"/>
              <p:cNvSpPr/>
              <p:nvPr/>
            </p:nvSpPr>
            <p:spPr>
              <a:xfrm>
                <a:off x="1219200" y="3886200"/>
                <a:ext cx="5486400" cy="2286000"/>
              </a:xfrm>
              <a:prstGeom prst="snip1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SofA</a:t>
                </a:r>
                <a:endParaRPr lang="en-US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2057400" y="4126468"/>
                <a:ext cx="4648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Language: 	Latin</a:t>
                </a:r>
              </a:p>
              <a:p>
                <a:r>
                  <a:rPr lang="en-US" smtClean="0"/>
                  <a:t>DocumentText:	Ubi est Cornelia? 			Subito Marcus vocat: 		„Ibi Cornelia est, ibi stat!“</a:t>
                </a:r>
              </a:p>
              <a:p>
                <a:endParaRPr lang="en-US" smtClean="0"/>
              </a:p>
              <a:p>
                <a:r>
                  <a:rPr lang="en-US" smtClean="0"/>
                  <a:t>Token(0, 3) Token(4, 7) Token(8,16)...</a:t>
                </a:r>
              </a:p>
              <a:p>
                <a:r>
                  <a:rPr lang="en-US" smtClean="0"/>
                  <a:t>Name(8, 16) Name(25, 31) ...</a:t>
                </a:r>
                <a:endParaRPr lang="en-US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7086600" y="3886200"/>
                <a:ext cx="144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Cornelia</a:t>
                </a:r>
              </a:p>
              <a:p>
                <a:r>
                  <a:rPr lang="en-US" smtClean="0"/>
                  <a:t>Marcus</a:t>
                </a:r>
                <a:endParaRPr lang="en-US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7086600" y="5068669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11 words</a:t>
                </a:r>
              </a:p>
              <a:p>
                <a:r>
                  <a:rPr lang="en-US" smtClean="0"/>
                  <a:t>8 unique words</a:t>
                </a:r>
                <a:endParaRPr lang="en-US"/>
              </a:p>
            </p:txBody>
          </p:sp>
        </p:grpSp>
        <p:sp>
          <p:nvSpPr>
            <p:cNvPr id="23" name="Pfeil nach rechts 22"/>
            <p:cNvSpPr/>
            <p:nvPr/>
          </p:nvSpPr>
          <p:spPr>
            <a:xfrm>
              <a:off x="304800" y="3352800"/>
              <a:ext cx="8610600" cy="45720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8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Life-Cycle Events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 life-cycle events</a:t>
            </a:r>
          </a:p>
          <a:p>
            <a:pPr lvl="1"/>
            <a:r>
              <a:rPr lang="en-US" sz="2000" dirty="0"/>
              <a:t>initialize</a:t>
            </a:r>
            <a:r>
              <a:rPr lang="en-US" sz="2000" dirty="0" smtClean="0"/>
              <a:t>() </a:t>
            </a:r>
          </a:p>
          <a:p>
            <a:pPr lvl="1"/>
            <a:r>
              <a:rPr lang="en-US" sz="2000" dirty="0" smtClean="0"/>
              <a:t>reconfigure</a:t>
            </a:r>
            <a:r>
              <a:rPr lang="en-US" sz="2000" dirty="0"/>
              <a:t>()	</a:t>
            </a:r>
            <a:endParaRPr lang="en-US" sz="2000" dirty="0" smtClean="0"/>
          </a:p>
          <a:p>
            <a:pPr lvl="1"/>
            <a:r>
              <a:rPr lang="en-US" sz="2000" dirty="0" smtClean="0"/>
              <a:t>destroy()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Processing life-cycle events</a:t>
            </a:r>
          </a:p>
          <a:p>
            <a:pPr lvl="1"/>
            <a:r>
              <a:rPr lang="en-US" sz="2000" noProof="1"/>
              <a:t>collectionProcessComplete</a:t>
            </a:r>
            <a:r>
              <a:rPr lang="en-US" sz="2000" noProof="1" smtClean="0"/>
              <a:t>()</a:t>
            </a:r>
            <a:endParaRPr lang="en-US" sz="2000" dirty="0"/>
          </a:p>
          <a:p>
            <a:pPr lvl="1"/>
            <a:r>
              <a:rPr lang="en-US" sz="2000" noProof="1"/>
              <a:t>batchProcessComplete</a:t>
            </a:r>
            <a:r>
              <a:rPr lang="en-US" sz="2000" noProof="1" smtClean="0"/>
              <a:t>()</a:t>
            </a:r>
          </a:p>
          <a:p>
            <a:pPr lvl="1"/>
            <a:endParaRPr lang="en-US" sz="2000" dirty="0"/>
          </a:p>
          <a:p>
            <a:r>
              <a:rPr lang="en-US" sz="2000" dirty="0"/>
              <a:t>Other</a:t>
            </a:r>
          </a:p>
          <a:p>
            <a:pPr marL="368301" lvl="2" indent="-179388"/>
            <a:r>
              <a:rPr lang="en-US" noProof="1"/>
              <a:t>typeSystemInit</a:t>
            </a:r>
            <a:r>
              <a:rPr lang="en-US" noProof="1" smtClean="0"/>
              <a:t>()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https://s3.amazonaws.com/kinlane-productions/bw-icons/bw-lifecy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683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Inhaltsplatzhalter 3"/>
          <p:cNvSpPr>
            <a:spLocks noGrp="1"/>
          </p:cNvSpPr>
          <p:nvPr>
            <p:ph idx="1"/>
          </p:nvPr>
        </p:nvSpPr>
        <p:spPr>
          <a:xfrm>
            <a:off x="358775" y="1557533"/>
            <a:ext cx="4243388" cy="4789487"/>
          </a:xfrm>
        </p:spPr>
        <p:txBody>
          <a:bodyPr/>
          <a:lstStyle/>
          <a:p>
            <a:r>
              <a:rPr lang="en-US" sz="2000" dirty="0" smtClean="0"/>
              <a:t>What is a pipeline?</a:t>
            </a:r>
          </a:p>
          <a:p>
            <a:endParaRPr lang="en-US" sz="2000" dirty="0" smtClean="0"/>
          </a:p>
          <a:p>
            <a:r>
              <a:rPr lang="en-US" sz="2000" dirty="0" smtClean="0"/>
              <a:t>Working with annotations</a:t>
            </a:r>
          </a:p>
          <a:p>
            <a:pPr lvl="1"/>
            <a:r>
              <a:rPr lang="en-US" sz="1800" dirty="0" smtClean="0"/>
              <a:t>What is a type system</a:t>
            </a:r>
            <a:r>
              <a:rPr lang="en-US" sz="1800" dirty="0"/>
              <a:t>?</a:t>
            </a:r>
            <a:endParaRPr lang="en-US" sz="1800" dirty="0" smtClean="0"/>
          </a:p>
          <a:p>
            <a:pPr lvl="1"/>
            <a:r>
              <a:rPr lang="en-US" sz="1800" dirty="0" smtClean="0"/>
              <a:t>What is the Common Analysis Structure (CAS)?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Working with components</a:t>
            </a:r>
          </a:p>
          <a:p>
            <a:pPr lvl="1"/>
            <a:r>
              <a:rPr lang="en-US" sz="1800" dirty="0" smtClean="0"/>
              <a:t>What is a reader?</a:t>
            </a:r>
          </a:p>
          <a:p>
            <a:pPr lvl="1"/>
            <a:r>
              <a:rPr lang="en-US" sz="1800" dirty="0" smtClean="0"/>
              <a:t>What is an analysis engine?</a:t>
            </a:r>
          </a:p>
          <a:p>
            <a:pPr lvl="1"/>
            <a:r>
              <a:rPr lang="en-US" sz="1800" dirty="0" smtClean="0"/>
              <a:t>What is a writer? (aka consumer)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DKPro Core component collection</a:t>
            </a:r>
            <a:endParaRPr lang="en-US" sz="2000" dirty="0"/>
          </a:p>
        </p:txBody>
      </p:sp>
      <p:pic>
        <p:nvPicPr>
          <p:cNvPr id="1026" name="Picture 2" descr="http://www.designedalliance.com/wp-content/uploads/2015/05/AGENDA-man-wrinting-on-board-shutterstock_116935159-e13989002194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4362"/>
            <a:ext cx="3946862" cy="43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Processing </a:t>
            </a:r>
            <a:r>
              <a:rPr lang="de-DE" dirty="0" err="1" smtClean="0"/>
              <a:t>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CollectionReader</a:t>
            </a:r>
            <a:endParaRPr lang="en-US" sz="2000" dirty="0"/>
          </a:p>
          <a:p>
            <a:pPr lvl="1"/>
            <a:r>
              <a:rPr lang="en-US" sz="1800" dirty="0" err="1"/>
              <a:t>hasNext</a:t>
            </a:r>
            <a:r>
              <a:rPr lang="en-US" sz="1800" dirty="0" smtClean="0"/>
              <a:t>()</a:t>
            </a:r>
          </a:p>
          <a:p>
            <a:pPr lvl="1"/>
            <a:r>
              <a:rPr lang="en-US" sz="1800" dirty="0" err="1" smtClean="0"/>
              <a:t>getNext</a:t>
            </a:r>
            <a:r>
              <a:rPr lang="en-US" sz="1800" dirty="0" smtClean="0"/>
              <a:t>()</a:t>
            </a:r>
          </a:p>
          <a:p>
            <a:pPr lvl="1"/>
            <a:r>
              <a:rPr lang="en-US" sz="1800" dirty="0" err="1" smtClean="0"/>
              <a:t>getProgress</a:t>
            </a:r>
            <a:r>
              <a:rPr lang="en-US" sz="1800" dirty="0" smtClean="0"/>
              <a:t>()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 err="1"/>
              <a:t>AnalysisEngine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</a:t>
            </a:r>
          </a:p>
          <a:p>
            <a:pPr lvl="1"/>
            <a:endParaRPr lang="en-US" sz="2000" dirty="0"/>
          </a:p>
          <a:p>
            <a:r>
              <a:rPr lang="en-US" sz="2000" dirty="0" err="1"/>
              <a:t>CasConsumer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</a:t>
            </a:r>
            <a:endParaRPr lang="de-DE" sz="1800" dirty="0" smtClean="0"/>
          </a:p>
          <a:p>
            <a:pPr lvl="1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iconizer.net/files/Sophistique/orig/our_proces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922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Figure</a:t>
            </a:r>
            <a:r>
              <a:rPr lang="de-DE" dirty="0" smtClean="0"/>
              <a:t>: Analysis Engine </a:t>
            </a:r>
            <a:r>
              <a:rPr lang="de-DE" dirty="0" err="1" smtClean="0"/>
              <a:t>Descriptor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Name</a:t>
            </a:r>
          </a:p>
          <a:p>
            <a:r>
              <a:rPr lang="en-US" sz="2000" dirty="0"/>
              <a:t>Version</a:t>
            </a:r>
          </a:p>
          <a:p>
            <a:r>
              <a:rPr lang="en-US" sz="2000" dirty="0"/>
              <a:t>Vendor</a:t>
            </a:r>
          </a:p>
          <a:p>
            <a:r>
              <a:rPr lang="en-US" sz="2000" dirty="0"/>
              <a:t>Type system</a:t>
            </a:r>
          </a:p>
          <a:p>
            <a:r>
              <a:rPr lang="en-US" sz="2000" dirty="0"/>
              <a:t>Parameters</a:t>
            </a:r>
          </a:p>
          <a:p>
            <a:r>
              <a:rPr lang="en-US" sz="2000" dirty="0"/>
              <a:t>Capabilities</a:t>
            </a:r>
          </a:p>
          <a:p>
            <a:r>
              <a:rPr lang="en-US" sz="2000" dirty="0"/>
              <a:t>Indexes</a:t>
            </a:r>
          </a:p>
          <a:p>
            <a:r>
              <a:rPr lang="en-US" sz="2000" dirty="0"/>
              <a:t>Resources</a:t>
            </a:r>
          </a:p>
          <a:p>
            <a:r>
              <a:rPr lang="en-US" sz="2000" dirty="0"/>
              <a:t>Single- / multiple deployment</a:t>
            </a:r>
          </a:p>
          <a:p>
            <a:r>
              <a:rPr lang="en-US" sz="2000" dirty="0"/>
              <a:t>Delegate Analysis Engines </a:t>
            </a:r>
            <a:endParaRPr lang="en-US" sz="2000" dirty="0" smtClean="0"/>
          </a:p>
          <a:p>
            <a:r>
              <a:rPr lang="en-US" sz="2000" dirty="0" smtClean="0"/>
              <a:t>Flow </a:t>
            </a:r>
            <a:r>
              <a:rPr lang="en-US" sz="2000" dirty="0"/>
              <a:t>control </a:t>
            </a:r>
            <a:endParaRPr lang="en-US" sz="2000" dirty="0" smtClean="0"/>
          </a:p>
          <a:p>
            <a:r>
              <a:rPr lang="en-US" sz="2000" dirty="0" smtClean="0"/>
              <a:t>… </a:t>
            </a:r>
            <a:r>
              <a:rPr lang="en-US" sz="2000" dirty="0"/>
              <a:t>a few more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0" name="Gruppierung 12"/>
          <p:cNvGrpSpPr/>
          <p:nvPr/>
        </p:nvGrpSpPr>
        <p:grpSpPr>
          <a:xfrm>
            <a:off x="2743200" y="2133600"/>
            <a:ext cx="5857917" cy="2981332"/>
            <a:chOff x="285719" y="1409922"/>
            <a:chExt cx="7786743" cy="4090780"/>
          </a:xfrm>
        </p:grpSpPr>
        <p:sp>
          <p:nvSpPr>
            <p:cNvPr id="11" name="Rechteck 10"/>
            <p:cNvSpPr/>
            <p:nvPr/>
          </p:nvSpPr>
          <p:spPr>
            <a:xfrm>
              <a:off x="2214546" y="1857364"/>
              <a:ext cx="4929222" cy="36433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288000" tIns="288000" rIns="288000" bIns="288000" rtlCol="0" anchor="t" anchorCtr="0"/>
            <a:lstStyle/>
            <a:p>
              <a:r>
                <a:rPr lang="en-US" sz="1600" dirty="0" smtClean="0"/>
                <a:t>Name: 	</a:t>
              </a:r>
              <a:r>
                <a:rPr lang="en-US" sz="1600" dirty="0" err="1" smtClean="0"/>
                <a:t>OpenNlpPosTagger</a:t>
              </a:r>
              <a:endParaRPr lang="en-US" sz="1600" dirty="0" smtClean="0"/>
            </a:p>
            <a:p>
              <a:r>
                <a:rPr lang="en-US" sz="1600" dirty="0" smtClean="0"/>
                <a:t>Version: 	1.5.0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Integration of the POS tagger from the OpenNLP project</a:t>
              </a:r>
            </a:p>
            <a:p>
              <a:pPr algn="ctr"/>
              <a:endParaRPr lang="en-US" sz="1600" dirty="0"/>
            </a:p>
          </p:txBody>
        </p:sp>
        <p:sp>
          <p:nvSpPr>
            <p:cNvPr id="12" name="Pfeil nach rechts 11"/>
            <p:cNvSpPr/>
            <p:nvPr/>
          </p:nvSpPr>
          <p:spPr>
            <a:xfrm>
              <a:off x="1285852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Token</a:t>
              </a:r>
              <a:endParaRPr lang="en-US" sz="1600" dirty="0"/>
            </a:p>
          </p:txBody>
        </p:sp>
        <p:sp>
          <p:nvSpPr>
            <p:cNvPr id="13" name="Pfeil nach rechts 12"/>
            <p:cNvSpPr/>
            <p:nvPr/>
          </p:nvSpPr>
          <p:spPr>
            <a:xfrm>
              <a:off x="6858016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POS</a:t>
              </a:r>
              <a:endParaRPr lang="en-US" sz="1400" dirty="0"/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3786182" y="4786322"/>
              <a:ext cx="1785950" cy="50006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Eine Ecke des Rechtecks schneiden 14"/>
            <p:cNvSpPr/>
            <p:nvPr/>
          </p:nvSpPr>
          <p:spPr>
            <a:xfrm>
              <a:off x="358775" y="1857364"/>
              <a:ext cx="1284267" cy="285752"/>
            </a:xfrm>
            <a:prstGeom prst="snip1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Capability</a:t>
              </a:r>
              <a:endParaRPr lang="en-US" sz="1200" dirty="0"/>
            </a:p>
          </p:txBody>
        </p:sp>
        <p:sp>
          <p:nvSpPr>
            <p:cNvPr id="16" name="Eine Ecke des Rechtecks schneiden 15"/>
            <p:cNvSpPr/>
            <p:nvPr/>
          </p:nvSpPr>
          <p:spPr>
            <a:xfrm>
              <a:off x="358775" y="2214554"/>
              <a:ext cx="1284267" cy="285752"/>
            </a:xfrm>
            <a:prstGeom prst="snip1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Parameter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85719" y="1409922"/>
              <a:ext cx="1357324" cy="42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2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Descriptors – Pro &amp; Contra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Pro</a:t>
            </a:r>
          </a:p>
          <a:p>
            <a:pPr lvl="1"/>
            <a:r>
              <a:rPr lang="en-US" sz="1800" dirty="0"/>
              <a:t>“Officially preferred” form of </a:t>
            </a:r>
            <a:r>
              <a:rPr lang="en-US" sz="1800" dirty="0" smtClean="0"/>
              <a:t>configuration from </a:t>
            </a:r>
            <a:r>
              <a:rPr lang="en-US" sz="1800" dirty="0"/>
              <a:t>UIMA components/resources</a:t>
            </a:r>
          </a:p>
          <a:p>
            <a:pPr lvl="1"/>
            <a:r>
              <a:rPr lang="en-US" sz="1800" dirty="0"/>
              <a:t>Widely supported by UIMA tooling</a:t>
            </a:r>
          </a:p>
          <a:p>
            <a:pPr lvl="1"/>
            <a:r>
              <a:rPr lang="en-US" sz="1800" dirty="0"/>
              <a:t>XML elements </a:t>
            </a:r>
            <a:r>
              <a:rPr lang="en-US" sz="1800" dirty="0" smtClean="0"/>
              <a:t>↔ Java </a:t>
            </a:r>
            <a:r>
              <a:rPr lang="en-US" sz="1800" dirty="0"/>
              <a:t>classes</a:t>
            </a:r>
          </a:p>
          <a:p>
            <a:pPr lvl="1"/>
            <a:endParaRPr lang="en-US" sz="2000" dirty="0"/>
          </a:p>
          <a:p>
            <a:r>
              <a:rPr lang="en-US" sz="2000" dirty="0"/>
              <a:t>Contra</a:t>
            </a:r>
          </a:p>
          <a:p>
            <a:pPr lvl="1"/>
            <a:r>
              <a:rPr lang="en-US" sz="1800" dirty="0"/>
              <a:t>Mix declaration/documentation and configuration</a:t>
            </a:r>
          </a:p>
          <a:p>
            <a:pPr lvl="1"/>
            <a:r>
              <a:rPr lang="en-US" sz="1800" dirty="0"/>
              <a:t>Not included when refactoring code</a:t>
            </a:r>
          </a:p>
          <a:p>
            <a:pPr lvl="1"/>
            <a:r>
              <a:rPr lang="en-US" sz="1800" dirty="0"/>
              <a:t>No convenient </a:t>
            </a:r>
            <a:r>
              <a:rPr lang="en-US" sz="1800" dirty="0" smtClean="0"/>
              <a:t>API (remedy</a:t>
            </a:r>
            <a:r>
              <a:rPr lang="en-US" sz="1800" dirty="0"/>
              <a:t>: </a:t>
            </a:r>
            <a:r>
              <a:rPr lang="en-US" sz="1800" dirty="0" err="1"/>
              <a:t>uimaFIT</a:t>
            </a:r>
            <a:r>
              <a:rPr lang="en-US" sz="1800" dirty="0"/>
              <a:t> factories)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098" name="Picture 2" descr="http://f.tqn.com/y/pcsupport/1/S/h/Y/-/-/xml-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440517" cy="344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Persisting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loading</a:t>
            </a:r>
            <a:r>
              <a:rPr lang="de-DE" dirty="0" smtClean="0"/>
              <a:t> a CAS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Available serialization formats</a:t>
            </a:r>
          </a:p>
          <a:p>
            <a:pPr lvl="1"/>
            <a:r>
              <a:rPr lang="en-US" sz="1800" dirty="0" smtClean="0"/>
              <a:t>XCAS</a:t>
            </a:r>
          </a:p>
          <a:p>
            <a:pPr lvl="1"/>
            <a:r>
              <a:rPr lang="en-US" sz="1800" dirty="0" smtClean="0"/>
              <a:t>XML </a:t>
            </a:r>
            <a:r>
              <a:rPr lang="en-US" sz="1800" dirty="0"/>
              <a:t>format </a:t>
            </a:r>
            <a:endParaRPr lang="en-US" sz="1800" dirty="0" smtClean="0"/>
          </a:p>
          <a:p>
            <a:pPr lvl="1"/>
            <a:r>
              <a:rPr lang="en-US" sz="1800" dirty="0" smtClean="0"/>
              <a:t>XMI</a:t>
            </a:r>
            <a:endParaRPr lang="en-US" sz="1800" dirty="0"/>
          </a:p>
          <a:p>
            <a:r>
              <a:rPr lang="en-US" sz="2000" dirty="0"/>
              <a:t>Type-system definition not included</a:t>
            </a:r>
            <a:r>
              <a:rPr lang="en-US" sz="2000" dirty="0" smtClean="0"/>
              <a:t>!</a:t>
            </a:r>
            <a:endParaRPr lang="en-US" sz="2000" dirty="0"/>
          </a:p>
          <a:p>
            <a:r>
              <a:rPr lang="en-US" sz="2000" dirty="0"/>
              <a:t>Tip</a:t>
            </a:r>
          </a:p>
          <a:p>
            <a:pPr lvl="1"/>
            <a:r>
              <a:rPr lang="en-US" sz="2000" dirty="0"/>
              <a:t>Persist type system as “</a:t>
            </a:r>
            <a:r>
              <a:rPr lang="en-US" sz="2000" noProof="1"/>
              <a:t>TypeSystem.xml</a:t>
            </a:r>
            <a:r>
              <a:rPr lang="en-US" sz="2000" dirty="0"/>
              <a:t>” at project root</a:t>
            </a:r>
          </a:p>
          <a:p>
            <a:pPr lvl="1"/>
            <a:r>
              <a:rPr lang="en-US" sz="2000" dirty="0"/>
              <a:t>Open and XMI file in that project with the CAS Editor</a:t>
            </a:r>
          </a:p>
          <a:p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209800"/>
            <a:ext cx="4227443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Component</a:t>
            </a:r>
            <a:r>
              <a:rPr lang="de-DE" dirty="0" smtClean="0"/>
              <a:t> Collection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a </a:t>
            </a:r>
            <a:r>
              <a:rPr lang="de-DE" dirty="0" err="1" smtClean="0"/>
              <a:t>component</a:t>
            </a:r>
            <a:r>
              <a:rPr lang="de-DE" dirty="0" smtClean="0"/>
              <a:t> </a:t>
            </a:r>
            <a:r>
              <a:rPr lang="de-DE" dirty="0" err="1" smtClean="0"/>
              <a:t>collection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600200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8" name="Gruppierung 22"/>
          <p:cNvGrpSpPr/>
          <p:nvPr/>
        </p:nvGrpSpPr>
        <p:grpSpPr>
          <a:xfrm>
            <a:off x="609600" y="4114800"/>
            <a:ext cx="7696200" cy="990600"/>
            <a:chOff x="609600" y="4114800"/>
            <a:chExt cx="7696200" cy="990600"/>
          </a:xfrm>
        </p:grpSpPr>
        <p:sp>
          <p:nvSpPr>
            <p:cNvPr id="9" name="Rechteck 8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14" name="Gruppierung 23"/>
          <p:cNvGrpSpPr/>
          <p:nvPr/>
        </p:nvGrpSpPr>
        <p:grpSpPr>
          <a:xfrm>
            <a:off x="609600" y="5105400"/>
            <a:ext cx="4648200" cy="1295400"/>
            <a:chOff x="609600" y="5105400"/>
            <a:chExt cx="4648200" cy="1295400"/>
          </a:xfrm>
        </p:grpSpPr>
        <p:sp>
          <p:nvSpPr>
            <p:cNvPr id="15" name="Rechteck 14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18" name="Gerade Verbindung 14"/>
            <p:cNvCxnSpPr>
              <a:stCxn id="15" idx="0"/>
              <a:endCxn id="10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5"/>
            <p:cNvCxnSpPr>
              <a:stCxn id="16" idx="0"/>
              <a:endCxn id="10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8"/>
            <p:cNvCxnSpPr>
              <a:stCxn id="17" idx="0"/>
              <a:endCxn id="10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Rechteck 20"/>
          <p:cNvSpPr/>
          <p:nvPr/>
        </p:nvSpPr>
        <p:spPr>
          <a:xfrm>
            <a:off x="1143000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1601374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610774" y="4114800"/>
            <a:ext cx="7696200" cy="990600"/>
            <a:chOff x="609600" y="4114800"/>
            <a:chExt cx="7696200" cy="990600"/>
          </a:xfrm>
        </p:grpSpPr>
        <p:sp>
          <p:nvSpPr>
            <p:cNvPr id="24" name="Rechteck 23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29" name="Gruppierung 23"/>
          <p:cNvGrpSpPr/>
          <p:nvPr/>
        </p:nvGrpSpPr>
        <p:grpSpPr>
          <a:xfrm>
            <a:off x="610774" y="5105400"/>
            <a:ext cx="4648200" cy="1295400"/>
            <a:chOff x="609600" y="5105400"/>
            <a:chExt cx="4648200" cy="1295400"/>
          </a:xfrm>
        </p:grpSpPr>
        <p:sp>
          <p:nvSpPr>
            <p:cNvPr id="30" name="Rechteck 29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33" name="Gerade Verbindung 14"/>
            <p:cNvCxnSpPr>
              <a:stCxn id="30" idx="0"/>
              <a:endCxn id="25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15"/>
            <p:cNvCxnSpPr>
              <a:stCxn id="31" idx="0"/>
              <a:endCxn id="25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18"/>
            <p:cNvCxnSpPr>
              <a:stCxn id="32" idx="0"/>
              <a:endCxn id="25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Rechteck 35"/>
          <p:cNvSpPr/>
          <p:nvPr/>
        </p:nvSpPr>
        <p:spPr>
          <a:xfrm>
            <a:off x="1144174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4854575" cy="4789487"/>
          </a:xfrm>
        </p:spPr>
        <p:txBody>
          <a:bodyPr/>
          <a:lstStyle/>
          <a:p>
            <a:r>
              <a:rPr lang="en-US" dirty="0" smtClean="0"/>
              <a:t>Integration framework</a:t>
            </a:r>
            <a:endParaRPr lang="en-US" dirty="0"/>
          </a:p>
          <a:p>
            <a:pPr lvl="1"/>
            <a:r>
              <a:rPr lang="en-US" dirty="0" smtClean="0"/>
              <a:t>Processing: tools </a:t>
            </a:r>
            <a:r>
              <a:rPr lang="en-US" dirty="0"/>
              <a:t>and models</a:t>
            </a:r>
          </a:p>
          <a:p>
            <a:pPr lvl="1"/>
            <a:r>
              <a:rPr lang="en-US" dirty="0"/>
              <a:t>Primary data: </a:t>
            </a:r>
            <a:r>
              <a:rPr lang="en-US" dirty="0" smtClean="0"/>
              <a:t>corpora </a:t>
            </a:r>
            <a:endParaRPr lang="en-US" dirty="0"/>
          </a:p>
          <a:p>
            <a:pPr lvl="1"/>
            <a:r>
              <a:rPr lang="en-US" dirty="0"/>
              <a:t>Auxiliary data: </a:t>
            </a:r>
            <a:r>
              <a:rPr lang="en-US" dirty="0" smtClean="0"/>
              <a:t>other </a:t>
            </a:r>
            <a:r>
              <a:rPr lang="en-US" dirty="0"/>
              <a:t>language resources (e.g. lexical resources</a:t>
            </a:r>
            <a:r>
              <a:rPr lang="en-US" dirty="0" smtClean="0"/>
              <a:t>)</a:t>
            </a:r>
            <a:endParaRPr lang="en-US" sz="10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Primarily </a:t>
            </a:r>
            <a:r>
              <a:rPr lang="en-US" dirty="0"/>
              <a:t>integration of existing work, not original work</a:t>
            </a:r>
          </a:p>
          <a:p>
            <a:r>
              <a:rPr lang="en-US" dirty="0" smtClean="0"/>
              <a:t>Contribution: integration itself</a:t>
            </a:r>
          </a:p>
          <a:p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Source under Apache Software License &amp; GNU Public License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0" y="5924490"/>
            <a:ext cx="91440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noProof="1"/>
              <a:t>https://dkpro.github.io/dkpro-core/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4021478" cy="25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 smtClean="0"/>
              <a:t>Simplicity</a:t>
            </a:r>
            <a:endParaRPr lang="en-US" sz="2000" b="1" dirty="0"/>
          </a:p>
          <a:p>
            <a:pPr lvl="1"/>
            <a:r>
              <a:rPr lang="en-US" sz="2000" dirty="0"/>
              <a:t>Common data </a:t>
            </a:r>
            <a:r>
              <a:rPr lang="en-US" sz="2000" dirty="0" smtClean="0"/>
              <a:t>types</a:t>
            </a:r>
            <a:endParaRPr lang="en-US" sz="2000" dirty="0"/>
          </a:p>
          <a:p>
            <a:pPr lvl="1"/>
            <a:r>
              <a:rPr lang="en-US" sz="2000" dirty="0"/>
              <a:t>Common set of parameters </a:t>
            </a:r>
            <a:endParaRPr lang="en-US" sz="2000" dirty="0" smtClean="0"/>
          </a:p>
          <a:p>
            <a:pPr lvl="1"/>
            <a:r>
              <a:rPr lang="en-US" sz="2000" dirty="0" smtClean="0"/>
              <a:t>Sensible </a:t>
            </a:r>
            <a:r>
              <a:rPr lang="en-US" sz="2000" dirty="0"/>
              <a:t>parameters defaults for minimal need for configuration</a:t>
            </a:r>
          </a:p>
          <a:p>
            <a:pPr lvl="1"/>
            <a:r>
              <a:rPr lang="en-US" sz="2000" dirty="0"/>
              <a:t>Convenient deployment of components and resources</a:t>
            </a:r>
          </a:p>
          <a:p>
            <a:pPr lvl="1"/>
            <a:r>
              <a:rPr lang="en-US" sz="2000" dirty="0"/>
              <a:t>Compose powerful pipelines with a few lines of code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Modularity</a:t>
            </a:r>
          </a:p>
          <a:p>
            <a:pPr lvl="1"/>
            <a:r>
              <a:rPr lang="en-US" sz="2000" dirty="0"/>
              <a:t>Use only what you need</a:t>
            </a:r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Flexibility</a:t>
            </a:r>
          </a:p>
          <a:p>
            <a:pPr lvl="1"/>
            <a:r>
              <a:rPr lang="en-US" sz="2000" dirty="0" smtClean="0"/>
              <a:t>Parameters override for </a:t>
            </a:r>
            <a:r>
              <a:rPr lang="en-US" sz="2000" dirty="0"/>
              <a:t>fine-grained control</a:t>
            </a:r>
          </a:p>
          <a:p>
            <a:pPr lvl="1"/>
            <a:r>
              <a:rPr lang="en-US" sz="2000" dirty="0" smtClean="0"/>
              <a:t>Data </a:t>
            </a:r>
            <a:r>
              <a:rPr lang="en-US" sz="2000" dirty="0"/>
              <a:t>types </a:t>
            </a:r>
            <a:r>
              <a:rPr lang="en-US" sz="2000" dirty="0" smtClean="0"/>
              <a:t>extension with </a:t>
            </a:r>
            <a:r>
              <a:rPr lang="en-US" sz="2000" dirty="0"/>
              <a:t>custom fields</a:t>
            </a:r>
          </a:p>
          <a:p>
            <a:pPr lvl="1"/>
            <a:r>
              <a:rPr lang="en-US" sz="2000" dirty="0" smtClean="0"/>
              <a:t>Type mappings customization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Managing </a:t>
            </a:r>
            <a:r>
              <a:rPr lang="de-DE" dirty="0" err="1" smtClean="0"/>
              <a:t>Deployment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20" descr="people_juliane_krug_09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314" y="1981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people_juliane_krug_04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4" y="5410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people_juliane_krug_07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572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people_juliane_krug_08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790825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3" descr="people_juliane_krug_04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2538" y="4800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people_juliane_krug_07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438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3124200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36718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4205286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47386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304800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852486" y="24384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385886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1919286" y="2438400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381000" y="541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928686" y="541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1462086" y="54102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995486" y="54102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4419600" y="5943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4967286" y="5943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5500686" y="5943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>
            <a:off x="6034086" y="59436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3883815" y="35528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4417215" y="35528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4950615" y="35528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>
            <a:off x="3883815" y="4038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>
            <a:off x="6869113" y="44958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>
            <a:off x="7416799" y="44958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>
            <a:off x="7950199" y="44958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>
            <a:off x="8483599" y="44958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>
            <a:off x="4417215" y="40386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>
            <a:off x="6702427" y="21050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>
            <a:off x="7250113" y="21050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7783513" y="2105025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>
            <a:off x="8316913" y="21050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4950615" y="4038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olke 43"/>
          <p:cNvSpPr/>
          <p:nvPr/>
        </p:nvSpPr>
        <p:spPr>
          <a:xfrm>
            <a:off x="2743200" y="2971800"/>
            <a:ext cx="3589338" cy="2057400"/>
          </a:xfrm>
          <a:prstGeom prst="cloud">
            <a:avLst/>
          </a:prstGeom>
          <a:solidFill>
            <a:schemeClr val="lt1">
              <a:alpha val="53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DKPro</a:t>
            </a:r>
            <a:endParaRPr lang="en-US" b="1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algn="ctr"/>
            <a:r>
              <a:rPr lang="en-US" b="1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Repository</a:t>
            </a:r>
            <a:endParaRPr lang="en-US" b="1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3336129" y="3552825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5472114" y="3552825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336129" y="4038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472114" y="4038600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UIMA?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Component-based </a:t>
            </a:r>
            <a:r>
              <a:rPr lang="en-US" sz="2000" dirty="0" smtClean="0"/>
              <a:t>architecture</a:t>
            </a:r>
          </a:p>
          <a:p>
            <a:pPr lvl="1"/>
            <a:r>
              <a:rPr lang="en-US" sz="1800" dirty="0" smtClean="0"/>
              <a:t>Analysis </a:t>
            </a:r>
            <a:r>
              <a:rPr lang="en-US" sz="1800" dirty="0"/>
              <a:t>of </a:t>
            </a:r>
            <a:r>
              <a:rPr lang="en-US" sz="1800" b="1" dirty="0"/>
              <a:t>unstructured data</a:t>
            </a:r>
          </a:p>
          <a:p>
            <a:pPr lvl="1"/>
            <a:r>
              <a:rPr lang="en-US" sz="1800" dirty="0" smtClean="0"/>
              <a:t>Structure </a:t>
            </a:r>
            <a:r>
              <a:rPr lang="en-US" sz="1800" dirty="0"/>
              <a:t>from the unstructured data</a:t>
            </a:r>
          </a:p>
          <a:p>
            <a:endParaRPr lang="en-US" sz="2000" dirty="0"/>
          </a:p>
          <a:p>
            <a:r>
              <a:rPr lang="en-US" sz="2000" dirty="0" smtClean="0"/>
              <a:t>How?</a:t>
            </a:r>
          </a:p>
          <a:p>
            <a:pPr lvl="1"/>
            <a:r>
              <a:rPr lang="en-US" sz="1800" dirty="0" smtClean="0"/>
              <a:t>Like </a:t>
            </a:r>
            <a:r>
              <a:rPr lang="en-US" sz="1800" dirty="0"/>
              <a:t>an assembly line</a:t>
            </a:r>
            <a:r>
              <a:rPr lang="en-US" sz="1800" dirty="0" smtClean="0"/>
              <a:t>...</a:t>
            </a:r>
          </a:p>
          <a:p>
            <a:pPr lvl="1"/>
            <a:r>
              <a:rPr lang="en-US" sz="1800" dirty="0" smtClean="0"/>
              <a:t>Raw material</a:t>
            </a:r>
          </a:p>
          <a:p>
            <a:pPr lvl="1"/>
            <a:r>
              <a:rPr lang="en-US" sz="1800" dirty="0" smtClean="0"/>
              <a:t>Refinement, step by step</a:t>
            </a:r>
          </a:p>
          <a:p>
            <a:pPr lvl="1"/>
            <a:r>
              <a:rPr lang="en-US" sz="1800" dirty="0" smtClean="0"/>
              <a:t>Nice car in the end</a:t>
            </a:r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0"/>
            <a:ext cx="3735954" cy="28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</a:t>
            </a:r>
            <a:br>
              <a:rPr lang="de-DE" dirty="0" smtClean="0"/>
            </a:br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10" descr="C:\Dokumente und Einstellungen\Administrator\Lokale Einstellungen\Temporary Internet Files\Content.IE5\OJW5MF65\MCj044154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58775" y="4891678"/>
            <a:ext cx="1641457" cy="1618659"/>
          </a:xfrm>
          <a:prstGeom prst="rect">
            <a:avLst/>
          </a:prstGeom>
          <a:noFill/>
        </p:spPr>
      </p:pic>
      <p:pic>
        <p:nvPicPr>
          <p:cNvPr id="9" name="Grafik 8" descr="MavenTreeTagger.tiff"/>
          <p:cNvPicPr>
            <a:picLocks noChangeAspect="1"/>
          </p:cNvPicPr>
          <p:nvPr/>
        </p:nvPicPr>
        <p:blipFill>
          <a:blip r:embed="rId3" cstate="print"/>
          <a:srcRect l="19407" t="7012" r="42048" b="63054"/>
          <a:stretch>
            <a:fillRect/>
          </a:stretch>
        </p:blipFill>
        <p:spPr>
          <a:xfrm>
            <a:off x="928662" y="1571612"/>
            <a:ext cx="7594742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9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 </a:t>
            </a:r>
            <a:r>
              <a:rPr lang="de-DE" dirty="0" err="1" smtClean="0"/>
              <a:t>Retrieving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2" descr="C:\Dokumente und Einstellungen\Administrator\Lokale Einstellungen\Temporary Internet Files\Content.IE5\6D2DQ5WP\MCj043484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4317" y="2355850"/>
            <a:ext cx="1073150" cy="1073150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6215074" y="1578106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Component</a:t>
            </a:r>
          </a:p>
          <a:p>
            <a:pPr algn="ctr"/>
            <a:r>
              <a:rPr lang="en-US" sz="2000" dirty="0" smtClean="0"/>
              <a:t>Repository</a:t>
            </a:r>
          </a:p>
        </p:txBody>
      </p:sp>
      <p:pic>
        <p:nvPicPr>
          <p:cNvPr id="10" name="Picture 11" descr="C:\Dokumente und Einstellungen\Administrator\Lokale Einstellungen\Temporary Internet Files\Content.IE5\ST2H01AF\MCj0441541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5245" y="4783254"/>
            <a:ext cx="1740930" cy="1716750"/>
          </a:xfrm>
          <a:prstGeom prst="rect">
            <a:avLst/>
          </a:prstGeom>
          <a:noFill/>
        </p:spPr>
      </p:pic>
      <p:pic>
        <p:nvPicPr>
          <p:cNvPr id="11" name="Grafik 10" descr="Maven-Search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37" y="2143116"/>
            <a:ext cx="6010275" cy="423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 descr="DependencyGraph.tiff"/>
          <p:cNvPicPr>
            <a:picLocks noChangeAspect="1"/>
          </p:cNvPicPr>
          <p:nvPr/>
        </p:nvPicPr>
        <p:blipFill>
          <a:blip r:embed="rId5" cstate="print"/>
          <a:srcRect l="14062" t="17063" r="1562" b="7456"/>
          <a:stretch>
            <a:fillRect/>
          </a:stretch>
        </p:blipFill>
        <p:spPr>
          <a:xfrm>
            <a:off x="142844" y="2762013"/>
            <a:ext cx="6219459" cy="3167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Gerade Verbindung mit Pfeil 12"/>
          <p:cNvCxnSpPr/>
          <p:nvPr/>
        </p:nvCxnSpPr>
        <p:spPr>
          <a:xfrm rot="16200000" flipH="1">
            <a:off x="6758998" y="3670894"/>
            <a:ext cx="1354254" cy="8704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smtClean="0"/>
              <a:t>Integrated </a:t>
            </a:r>
            <a:r>
              <a:rPr lang="de-DE" sz="2000" b="1" dirty="0" err="1" smtClean="0"/>
              <a:t>tools</a:t>
            </a:r>
            <a:endParaRPr lang="de-DE" sz="2000" b="1" dirty="0" smtClean="0"/>
          </a:p>
          <a:p>
            <a:pPr lvl="1"/>
            <a:r>
              <a:rPr lang="en-US" sz="1800" dirty="0"/>
              <a:t>Stanford NLP</a:t>
            </a:r>
          </a:p>
          <a:p>
            <a:pPr lvl="1"/>
            <a:r>
              <a:rPr lang="en-US" sz="1800" dirty="0" err="1"/>
              <a:t>OpenNLP</a:t>
            </a:r>
            <a:endParaRPr lang="en-US" sz="1800" dirty="0"/>
          </a:p>
          <a:p>
            <a:pPr lvl="1"/>
            <a:r>
              <a:rPr lang="en-US" sz="1800" dirty="0"/>
              <a:t>Mate-Tools</a:t>
            </a:r>
          </a:p>
          <a:p>
            <a:pPr lvl="1"/>
            <a:r>
              <a:rPr lang="en-US" sz="1800" dirty="0" err="1"/>
              <a:t>ClearNLP</a:t>
            </a:r>
            <a:endParaRPr lang="en-US" sz="1800" dirty="0"/>
          </a:p>
          <a:p>
            <a:pPr lvl="1"/>
            <a:r>
              <a:rPr lang="en-US" sz="1800" dirty="0" err="1"/>
              <a:t>LanguageTool</a:t>
            </a:r>
            <a:endParaRPr lang="en-US" sz="1800" dirty="0"/>
          </a:p>
          <a:p>
            <a:pPr lvl="1"/>
            <a:r>
              <a:rPr lang="en-US" sz="1800" dirty="0" err="1"/>
              <a:t>TreeTagger</a:t>
            </a:r>
            <a:endParaRPr lang="en-US" sz="1800" dirty="0"/>
          </a:p>
          <a:p>
            <a:pPr lvl="1"/>
            <a:r>
              <a:rPr lang="en-US" sz="1800" dirty="0" err="1"/>
              <a:t>JWordSplitter</a:t>
            </a:r>
            <a:endParaRPr lang="en-US" sz="1800" dirty="0"/>
          </a:p>
          <a:p>
            <a:pPr lvl="1"/>
            <a:r>
              <a:rPr lang="en-US" sz="1800" dirty="0"/>
              <a:t>Snowball Stemmer</a:t>
            </a:r>
          </a:p>
          <a:p>
            <a:pPr lvl="1"/>
            <a:r>
              <a:rPr lang="en-US" sz="1800" dirty="0" err="1"/>
              <a:t>TextCat</a:t>
            </a:r>
            <a:endParaRPr lang="en-US" sz="1800" dirty="0"/>
          </a:p>
          <a:p>
            <a:pPr lvl="1"/>
            <a:r>
              <a:rPr lang="en-US" sz="1800" dirty="0" err="1"/>
              <a:t>MaltParser</a:t>
            </a:r>
            <a:endParaRPr lang="en-US" sz="1800" dirty="0"/>
          </a:p>
          <a:p>
            <a:pPr lvl="1"/>
            <a:r>
              <a:rPr lang="en-US" sz="1800" dirty="0" err="1"/>
              <a:t>MstParser</a:t>
            </a:r>
            <a:endParaRPr lang="en-US" sz="1800" dirty="0"/>
          </a:p>
          <a:p>
            <a:pPr lvl="1"/>
            <a:r>
              <a:rPr lang="en-US" sz="1800" dirty="0" err="1"/>
              <a:t>BerkeleyParser</a:t>
            </a:r>
            <a:endParaRPr lang="en-US" sz="1800" dirty="0"/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  <a:p>
            <a:pPr lvl="1"/>
            <a:endParaRPr lang="en-US" sz="1600" b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Bild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5306" y="1740294"/>
            <a:ext cx="2725583" cy="628981"/>
          </a:xfrm>
          <a:prstGeom prst="rect">
            <a:avLst/>
          </a:prstGeom>
        </p:spPr>
      </p:pic>
      <p:pic>
        <p:nvPicPr>
          <p:cNvPr id="9" name="Picture 4" descr="https://avatars2.githubusercontent.com/u/4670106?v=2&amp;s=4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417" y="2460890"/>
            <a:ext cx="1439862" cy="1439863"/>
          </a:xfrm>
          <a:prstGeom prst="rect">
            <a:avLst/>
          </a:prstGeom>
          <a:noFill/>
        </p:spPr>
      </p:pic>
      <p:pic>
        <p:nvPicPr>
          <p:cNvPr id="10" name="Picture 6" descr="http://nlp.stanford.edu/img/nlp-logo-navba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8972" y="2476835"/>
            <a:ext cx="1371598" cy="1371600"/>
          </a:xfrm>
          <a:prstGeom prst="rect">
            <a:avLst/>
          </a:prstGeom>
          <a:noFill/>
        </p:spPr>
      </p:pic>
      <p:pic>
        <p:nvPicPr>
          <p:cNvPr id="11" name="Picture 8" descr="https://www.languagetool.org/images/logo36x3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8972" y="4087897"/>
            <a:ext cx="762000" cy="804336"/>
          </a:xfrm>
          <a:prstGeom prst="rect">
            <a:avLst/>
          </a:prstGeom>
          <a:noFill/>
        </p:spPr>
      </p:pic>
      <p:pic>
        <p:nvPicPr>
          <p:cNvPr id="5122" name="Picture 2" descr="http://snowball.tartarus.org/snub-dodecahedron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3" y="4493715"/>
            <a:ext cx="1356519" cy="10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xtC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29" y="3987006"/>
            <a:ext cx="16192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97" y="5466235"/>
            <a:ext cx="2078222" cy="7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nlp.cs.berkeley.edu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38" y="4921406"/>
            <a:ext cx="1540909" cy="13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ims.uni-stuttgart.de/img/logo_blue_lef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34" y="3331683"/>
            <a:ext cx="1347035" cy="14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err="1" smtClean="0"/>
              <a:t>Supported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formats</a:t>
            </a:r>
            <a:endParaRPr lang="en-US" dirty="0" smtClean="0"/>
          </a:p>
          <a:p>
            <a:pPr lvl="1"/>
            <a:r>
              <a:rPr lang="en-US" sz="1800" dirty="0"/>
              <a:t>Text</a:t>
            </a:r>
          </a:p>
          <a:p>
            <a:pPr lvl="1"/>
            <a:r>
              <a:rPr lang="en-US" sz="1800" dirty="0"/>
              <a:t>PDF</a:t>
            </a:r>
          </a:p>
          <a:p>
            <a:pPr lvl="1"/>
            <a:r>
              <a:rPr lang="en-US" sz="1800" dirty="0"/>
              <a:t>TIGER XML</a:t>
            </a:r>
          </a:p>
          <a:p>
            <a:pPr lvl="1"/>
            <a:r>
              <a:rPr lang="en-US" sz="1800" dirty="0"/>
              <a:t>TEI XML </a:t>
            </a:r>
          </a:p>
          <a:p>
            <a:pPr lvl="1"/>
            <a:r>
              <a:rPr lang="en-US" sz="1800" dirty="0"/>
              <a:t>BNC XML</a:t>
            </a:r>
          </a:p>
          <a:p>
            <a:pPr lvl="1"/>
            <a:r>
              <a:rPr lang="en-US" sz="1800" dirty="0" err="1"/>
              <a:t>Negra</a:t>
            </a:r>
            <a:r>
              <a:rPr lang="en-US" sz="1800" dirty="0"/>
              <a:t> Export</a:t>
            </a:r>
          </a:p>
          <a:p>
            <a:pPr lvl="1"/>
            <a:r>
              <a:rPr lang="en-US" sz="1800" dirty="0"/>
              <a:t>SQL Databases</a:t>
            </a:r>
          </a:p>
          <a:p>
            <a:pPr lvl="1"/>
            <a:r>
              <a:rPr lang="en-US" sz="1800" dirty="0"/>
              <a:t>Google web1t n-grams</a:t>
            </a:r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46" name="Picture 2" descr="https://upload.wikimedia.org/wikipedia/commons/thumb/2/23/Text-txt.svg/2000px-Text-tx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82" y="1905000"/>
            <a:ext cx="1210571" cy="11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the-digital-reader.com/wp-content/uploads/2013/12/pdf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38" y="3076981"/>
            <a:ext cx="1222374" cy="12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.tqn.com/y/pcsupport/1/S/h/Y/-/-/xml-f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85" y="3164634"/>
            <a:ext cx="1215229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3.bp.blogspot.com/-tTXEI5IiQh4/VQqaJz4LtSI/AAAAAAAAEL8/n5AwTVNI-Us/s1600/Introduction%2Bto%2B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50" y="4402106"/>
            <a:ext cx="3124200" cy="105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Readers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Writers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</a:t>
            </a:r>
            <a:r>
              <a:rPr lang="en-US" sz="2000" b="1" dirty="0" smtClean="0"/>
              <a:t>parameters</a:t>
            </a:r>
          </a:p>
          <a:p>
            <a:pPr lvl="1"/>
            <a:r>
              <a:rPr lang="en-US" sz="1600" dirty="0"/>
              <a:t>Source / target location</a:t>
            </a:r>
          </a:p>
          <a:p>
            <a:pPr lvl="1"/>
            <a:r>
              <a:rPr lang="en-US" sz="1600" dirty="0"/>
              <a:t>Source / target encoding</a:t>
            </a:r>
          </a:p>
          <a:p>
            <a:pPr lvl="1"/>
            <a:r>
              <a:rPr lang="en-US" sz="1600" dirty="0"/>
              <a:t>ANT-like patterns (for readers)</a:t>
            </a:r>
          </a:p>
          <a:p>
            <a:pPr lvl="1"/>
            <a:r>
              <a:rPr lang="en-US" sz="1600" dirty="0"/>
              <a:t>Language (for readers)</a:t>
            </a:r>
          </a:p>
          <a:p>
            <a:pPr lvl="1"/>
            <a:endParaRPr lang="de-DE" sz="1600" b="1" dirty="0" smtClean="0"/>
          </a:p>
          <a:p>
            <a:r>
              <a:rPr lang="en-US" sz="2000" b="1" dirty="0"/>
              <a:t>Common features</a:t>
            </a:r>
          </a:p>
          <a:p>
            <a:pPr lvl="1"/>
            <a:r>
              <a:rPr lang="en-US" sz="1600" dirty="0"/>
              <a:t>Read data from file system, ZIP/JAR archives  or </a:t>
            </a:r>
            <a:r>
              <a:rPr lang="en-US" sz="1600" dirty="0" err="1"/>
              <a:t>classpath</a:t>
            </a:r>
            <a:endParaRPr lang="en-US" sz="1600" dirty="0"/>
          </a:p>
          <a:p>
            <a:pPr lvl="1"/>
            <a:r>
              <a:rPr lang="en-US" sz="1600" dirty="0"/>
              <a:t>Preserve directory structure on write for recursive reads</a:t>
            </a:r>
          </a:p>
          <a:p>
            <a:pPr lvl="1"/>
            <a:endParaRPr lang="en-US" sz="1600" b="1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8" name="Gruppierung 66"/>
          <p:cNvGrpSpPr/>
          <p:nvPr/>
        </p:nvGrpSpPr>
        <p:grpSpPr>
          <a:xfrm>
            <a:off x="5274373" y="3411702"/>
            <a:ext cx="2720356" cy="1529832"/>
            <a:chOff x="3229105" y="4922967"/>
            <a:chExt cx="2720356" cy="1529832"/>
          </a:xfrm>
        </p:grpSpPr>
        <p:sp>
          <p:nvSpPr>
            <p:cNvPr id="9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Flussdiagramm: Magnetplattenspeicher 12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5" name="Gruppierung 65"/>
          <p:cNvGrpSpPr/>
          <p:nvPr/>
        </p:nvGrpSpPr>
        <p:grpSpPr>
          <a:xfrm>
            <a:off x="5274373" y="1960075"/>
            <a:ext cx="2720356" cy="1305120"/>
            <a:chOff x="3229105" y="1524000"/>
            <a:chExt cx="2720356" cy="1305120"/>
          </a:xfrm>
        </p:grpSpPr>
        <p:sp>
          <p:nvSpPr>
            <p:cNvPr id="46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8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9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0" name="Gefaltete Ecke 49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1" name="Gefaltete Ecke 50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5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corpora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British National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/>
              <a:t>Wacky </a:t>
            </a:r>
            <a:r>
              <a:rPr lang="en-US" sz="2000" dirty="0" smtClean="0"/>
              <a:t>Corpora</a:t>
            </a:r>
            <a:endParaRPr lang="en-US" sz="2000" dirty="0"/>
          </a:p>
          <a:p>
            <a:r>
              <a:rPr lang="en-US" sz="2000" dirty="0" err="1"/>
              <a:t>TüBa</a:t>
            </a:r>
            <a:r>
              <a:rPr lang="en-US" sz="2000" dirty="0"/>
              <a:t> </a:t>
            </a:r>
            <a:r>
              <a:rPr lang="en-US" sz="2000" dirty="0" smtClean="0"/>
              <a:t>D/Z</a:t>
            </a:r>
            <a:endParaRPr lang="en-US" sz="2000" dirty="0"/>
          </a:p>
          <a:p>
            <a:r>
              <a:rPr lang="en-US" sz="2000" dirty="0"/>
              <a:t>Tiger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err="1"/>
              <a:t>Digitale</a:t>
            </a:r>
            <a:r>
              <a:rPr lang="en-US" sz="2000" dirty="0"/>
              <a:t> </a:t>
            </a:r>
            <a:r>
              <a:rPr lang="en-US" sz="2000" dirty="0" err="1" smtClean="0"/>
              <a:t>Bibliothek</a:t>
            </a:r>
            <a:endParaRPr lang="en-US" sz="2000" dirty="0"/>
          </a:p>
          <a:p>
            <a:r>
              <a:rPr lang="en-US" sz="2000" dirty="0"/>
              <a:t>Brown Corpus	</a:t>
            </a:r>
          </a:p>
          <a:p>
            <a:r>
              <a:rPr lang="en-US" sz="2000" dirty="0"/>
              <a:t>ACL Anthology Reference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smtClean="0"/>
              <a:t>…</a:t>
            </a:r>
            <a:endParaRPr lang="en-US" sz="2000" dirty="0"/>
          </a:p>
          <a:p>
            <a:r>
              <a:rPr lang="en-US" sz="2000" dirty="0"/>
              <a:t>Google Web1T n-grams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170" name="Picture 2" descr="https://wordstodeeds.files.wordpress.com/2012/08/6844977950_36762218b4_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682727" cy="37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range of pre-trained models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Upstream models packaged for convenient deployment and use</a:t>
            </a:r>
          </a:p>
          <a:p>
            <a:r>
              <a:rPr lang="en-US" sz="2000" dirty="0" smtClean="0"/>
              <a:t>Additional model meta-data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90+ models</a:t>
            </a:r>
          </a:p>
          <a:p>
            <a:r>
              <a:rPr lang="en-US" sz="2000" dirty="0"/>
              <a:t>20+ tools</a:t>
            </a:r>
          </a:p>
          <a:p>
            <a:r>
              <a:rPr lang="en-US" sz="2000" dirty="0"/>
              <a:t>15+ languages</a:t>
            </a:r>
          </a:p>
          <a:p>
            <a:endParaRPr lang="en-US" sz="2000" dirty="0"/>
          </a:p>
          <a:p>
            <a:r>
              <a:rPr lang="en-US" sz="2000" dirty="0"/>
              <a:t>Best supported</a:t>
            </a:r>
          </a:p>
          <a:p>
            <a:pPr lvl="1"/>
            <a:r>
              <a:rPr lang="en-US" sz="2000" dirty="0"/>
              <a:t>English </a:t>
            </a:r>
            <a:r>
              <a:rPr lang="en-US" sz="2000" dirty="0">
                <a:solidFill>
                  <a:srgbClr val="7F7F7F"/>
                </a:solidFill>
              </a:rPr>
              <a:t>(Penn Treebank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Stanford Dependencies)</a:t>
            </a:r>
          </a:p>
          <a:p>
            <a:pPr lvl="1"/>
            <a:r>
              <a:rPr lang="en-US" sz="2000" dirty="0"/>
              <a:t>German </a:t>
            </a:r>
            <a:r>
              <a:rPr lang="en-US" sz="2000" dirty="0">
                <a:solidFill>
                  <a:srgbClr val="7F7F7F"/>
                </a:solidFill>
              </a:rPr>
              <a:t>(STTS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</a:t>
            </a:r>
            <a:r>
              <a:rPr lang="en-US" sz="2000" dirty="0" err="1">
                <a:solidFill>
                  <a:srgbClr val="7F7F7F"/>
                </a:solidFill>
              </a:rPr>
              <a:t>Negra</a:t>
            </a:r>
            <a:r>
              <a:rPr lang="en-US" sz="2000" dirty="0">
                <a:solidFill>
                  <a:srgbClr val="7F7F7F"/>
                </a:solidFill>
              </a:rPr>
              <a:t>/Tiger</a:t>
            </a:r>
            <a:r>
              <a:rPr lang="en-US" sz="2000" dirty="0" smtClean="0">
                <a:solidFill>
                  <a:srgbClr val="7F7F7F"/>
                </a:solidFill>
              </a:rPr>
              <a:t>)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1828800"/>
            <a:ext cx="2733675" cy="37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DKPro</a:t>
            </a:r>
            <a:r>
              <a:rPr lang="en-US" dirty="0"/>
              <a:t> Type System Overview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ounded Rectangle 6"/>
          <p:cNvSpPr/>
          <p:nvPr/>
        </p:nvSpPr>
        <p:spPr bwMode="auto">
          <a:xfrm>
            <a:off x="457200" y="1527918"/>
            <a:ext cx="2381347" cy="307242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Meta Data</a:t>
            </a:r>
          </a:p>
        </p:txBody>
      </p:sp>
      <p:sp>
        <p:nvSpPr>
          <p:cNvPr id="9" name="Rounded Rectangle 54"/>
          <p:cNvSpPr/>
          <p:nvPr/>
        </p:nvSpPr>
        <p:spPr bwMode="auto">
          <a:xfrm>
            <a:off x="457201" y="2014462"/>
            <a:ext cx="2381346" cy="158281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DocumentMetaData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documentTitle&gt;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collectionId&gt;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documentId&gt;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documentUri&gt;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aseline="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</a:t>
            </a: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documentBaseUri&gt;</a:t>
            </a:r>
          </a:p>
        </p:txBody>
      </p:sp>
      <p:sp>
        <p:nvSpPr>
          <p:cNvPr id="10" name="Rounded Rectangle 55"/>
          <p:cNvSpPr/>
          <p:nvPr/>
        </p:nvSpPr>
        <p:spPr bwMode="auto">
          <a:xfrm>
            <a:off x="2996203" y="1527918"/>
            <a:ext cx="4310242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Segmentation</a:t>
            </a:r>
          </a:p>
        </p:txBody>
      </p:sp>
      <p:sp>
        <p:nvSpPr>
          <p:cNvPr id="11" name="Rounded Rectangle 56"/>
          <p:cNvSpPr/>
          <p:nvPr/>
        </p:nvSpPr>
        <p:spPr bwMode="auto">
          <a:xfrm>
            <a:off x="2996202" y="202660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</a:t>
            </a:r>
          </a:p>
        </p:txBody>
      </p:sp>
      <p:sp>
        <p:nvSpPr>
          <p:cNvPr id="12" name="Rounded Rectangle 59"/>
          <p:cNvSpPr/>
          <p:nvPr/>
        </p:nvSpPr>
        <p:spPr bwMode="auto">
          <a:xfrm>
            <a:off x="3000069" y="2391498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Heading</a:t>
            </a:r>
          </a:p>
        </p:txBody>
      </p:sp>
      <p:sp>
        <p:nvSpPr>
          <p:cNvPr id="13" name="Rounded Rectangle 60"/>
          <p:cNvSpPr/>
          <p:nvPr/>
        </p:nvSpPr>
        <p:spPr bwMode="auto">
          <a:xfrm>
            <a:off x="3002172" y="278254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Paragraph</a:t>
            </a:r>
          </a:p>
        </p:txBody>
      </p:sp>
      <p:sp>
        <p:nvSpPr>
          <p:cNvPr id="14" name="Rounded Rectangle 61"/>
          <p:cNvSpPr/>
          <p:nvPr/>
        </p:nvSpPr>
        <p:spPr bwMode="auto">
          <a:xfrm>
            <a:off x="2990110" y="3165463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Sentence</a:t>
            </a:r>
          </a:p>
        </p:txBody>
      </p:sp>
      <p:sp>
        <p:nvSpPr>
          <p:cNvPr id="15" name="Rounded Rectangle 62"/>
          <p:cNvSpPr/>
          <p:nvPr/>
        </p:nvSpPr>
        <p:spPr bwMode="auto">
          <a:xfrm>
            <a:off x="4350229" y="2026609"/>
            <a:ext cx="1316848" cy="312651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Token</a:t>
            </a:r>
          </a:p>
        </p:txBody>
      </p:sp>
      <p:sp>
        <p:nvSpPr>
          <p:cNvPr id="16" name="Rounded Rectangle 63"/>
          <p:cNvSpPr/>
          <p:nvPr/>
        </p:nvSpPr>
        <p:spPr bwMode="auto">
          <a:xfrm>
            <a:off x="4361995" y="2414957"/>
            <a:ext cx="1305081" cy="29339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</a:t>
            </a:r>
          </a:p>
        </p:txBody>
      </p:sp>
      <p:sp>
        <p:nvSpPr>
          <p:cNvPr id="17" name="Rounded Rectangle 64"/>
          <p:cNvSpPr/>
          <p:nvPr/>
        </p:nvSpPr>
        <p:spPr bwMode="auto">
          <a:xfrm>
            <a:off x="4350141" y="2782548"/>
            <a:ext cx="1332475" cy="30965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18" name="Rounded Rectangle 66"/>
          <p:cNvSpPr/>
          <p:nvPr/>
        </p:nvSpPr>
        <p:spPr bwMode="auto">
          <a:xfrm>
            <a:off x="4350141" y="3162154"/>
            <a:ext cx="1332475" cy="313908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CompoundPart</a:t>
            </a:r>
          </a:p>
        </p:txBody>
      </p:sp>
      <p:sp>
        <p:nvSpPr>
          <p:cNvPr id="19" name="Rounded Rectangle 67"/>
          <p:cNvSpPr/>
          <p:nvPr/>
        </p:nvSpPr>
        <p:spPr bwMode="auto">
          <a:xfrm>
            <a:off x="5746317" y="2026607"/>
            <a:ext cx="1552604" cy="312653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LinkingMorpheme</a:t>
            </a:r>
          </a:p>
        </p:txBody>
      </p:sp>
      <p:sp>
        <p:nvSpPr>
          <p:cNvPr id="20" name="Rounded Rectangle 68"/>
          <p:cNvSpPr/>
          <p:nvPr/>
        </p:nvSpPr>
        <p:spPr bwMode="auto">
          <a:xfrm>
            <a:off x="5749304" y="2411359"/>
            <a:ext cx="1549616" cy="31175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Ngram</a:t>
            </a:r>
          </a:p>
        </p:txBody>
      </p:sp>
      <p:sp>
        <p:nvSpPr>
          <p:cNvPr id="21" name="Rounded Rectangle 69"/>
          <p:cNvSpPr/>
          <p:nvPr/>
        </p:nvSpPr>
        <p:spPr bwMode="auto">
          <a:xfrm>
            <a:off x="5754765" y="2782377"/>
            <a:ext cx="1544155" cy="30983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StopWord</a:t>
            </a:r>
          </a:p>
        </p:txBody>
      </p:sp>
      <p:sp>
        <p:nvSpPr>
          <p:cNvPr id="22" name="Rounded Rectangle 70"/>
          <p:cNvSpPr/>
          <p:nvPr/>
        </p:nvSpPr>
        <p:spPr bwMode="auto">
          <a:xfrm>
            <a:off x="7420274" y="1524000"/>
            <a:ext cx="1233546" cy="308057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LexMorph</a:t>
            </a:r>
          </a:p>
        </p:txBody>
      </p:sp>
      <p:sp>
        <p:nvSpPr>
          <p:cNvPr id="23" name="Rounded Rectangle 71"/>
          <p:cNvSpPr/>
          <p:nvPr/>
        </p:nvSpPr>
        <p:spPr bwMode="auto">
          <a:xfrm>
            <a:off x="7420274" y="2026610"/>
            <a:ext cx="1239637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POS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72"/>
          <p:cNvSpPr/>
          <p:nvPr/>
        </p:nvSpPr>
        <p:spPr bwMode="auto">
          <a:xfrm>
            <a:off x="7420273" y="241495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Stem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ounded Rectangle 73"/>
          <p:cNvSpPr/>
          <p:nvPr/>
        </p:nvSpPr>
        <p:spPr bwMode="auto">
          <a:xfrm>
            <a:off x="7420273" y="2782549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Lemma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74"/>
          <p:cNvSpPr/>
          <p:nvPr/>
        </p:nvSpPr>
        <p:spPr bwMode="auto">
          <a:xfrm>
            <a:off x="7426366" y="314453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Morpheme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84"/>
          <p:cNvSpPr/>
          <p:nvPr/>
        </p:nvSpPr>
        <p:spPr bwMode="auto">
          <a:xfrm>
            <a:off x="3922264" y="3810000"/>
            <a:ext cx="1127846" cy="30022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Syntax</a:t>
            </a:r>
          </a:p>
        </p:txBody>
      </p:sp>
      <p:sp>
        <p:nvSpPr>
          <p:cNvPr id="28" name="Rounded Rectangle 85"/>
          <p:cNvSpPr/>
          <p:nvPr/>
        </p:nvSpPr>
        <p:spPr bwMode="auto">
          <a:xfrm>
            <a:off x="3916297" y="4308889"/>
            <a:ext cx="1146081" cy="300022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Constitutent</a:t>
            </a:r>
          </a:p>
        </p:txBody>
      </p:sp>
      <p:sp>
        <p:nvSpPr>
          <p:cNvPr id="29" name="Rounded Rectangle 86"/>
          <p:cNvSpPr/>
          <p:nvPr/>
        </p:nvSpPr>
        <p:spPr bwMode="auto">
          <a:xfrm>
            <a:off x="3916297" y="4696191"/>
            <a:ext cx="1146081" cy="297924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Dependency</a:t>
            </a:r>
          </a:p>
        </p:txBody>
      </p:sp>
      <p:sp>
        <p:nvSpPr>
          <p:cNvPr id="30" name="Rounded Rectangle 87"/>
          <p:cNvSpPr/>
          <p:nvPr/>
        </p:nvSpPr>
        <p:spPr bwMode="auto">
          <a:xfrm>
            <a:off x="3916298" y="5068196"/>
            <a:ext cx="1144519" cy="293358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Chunk</a:t>
            </a:r>
          </a:p>
        </p:txBody>
      </p:sp>
      <p:sp>
        <p:nvSpPr>
          <p:cNvPr id="31" name="Rounded Rectangle 88"/>
          <p:cNvSpPr/>
          <p:nvPr/>
        </p:nvSpPr>
        <p:spPr bwMode="auto">
          <a:xfrm>
            <a:off x="5257800" y="3810000"/>
            <a:ext cx="1582777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</a:t>
            </a:r>
          </a:p>
        </p:txBody>
      </p:sp>
      <p:sp>
        <p:nvSpPr>
          <p:cNvPr id="32" name="Rounded Rectangle 89"/>
          <p:cNvSpPr/>
          <p:nvPr/>
        </p:nvSpPr>
        <p:spPr bwMode="auto">
          <a:xfrm>
            <a:off x="5257799" y="4308692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CoreferenceChain</a:t>
            </a:r>
          </a:p>
        </p:txBody>
      </p:sp>
      <p:sp>
        <p:nvSpPr>
          <p:cNvPr id="33" name="Rounded Rectangle 91"/>
          <p:cNvSpPr/>
          <p:nvPr/>
        </p:nvSpPr>
        <p:spPr bwMode="auto">
          <a:xfrm>
            <a:off x="5257799" y="4697040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CoreferenceLink</a:t>
            </a:r>
          </a:p>
        </p:txBody>
      </p:sp>
      <p:sp>
        <p:nvSpPr>
          <p:cNvPr id="34" name="Rounded Rectangle 92"/>
          <p:cNvSpPr/>
          <p:nvPr/>
        </p:nvSpPr>
        <p:spPr bwMode="auto">
          <a:xfrm>
            <a:off x="7052525" y="3808485"/>
            <a:ext cx="1629957" cy="41423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="1" dirty="0" smtClean="0">
                <a:latin typeface="Arial" pitchFamily="34" charset="0"/>
                <a:cs typeface="Arial" pitchFamily="34" charset="0"/>
              </a:rPr>
              <a:t>Semantic Role Labeling</a:t>
            </a:r>
            <a:endParaRPr kumimoji="0" lang="de-DE" sz="13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93"/>
          <p:cNvSpPr/>
          <p:nvPr/>
        </p:nvSpPr>
        <p:spPr bwMode="auto">
          <a:xfrm>
            <a:off x="7057395" y="4308691"/>
            <a:ext cx="1640628" cy="29788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SemanticPredicate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94"/>
          <p:cNvSpPr/>
          <p:nvPr/>
        </p:nvSpPr>
        <p:spPr bwMode="auto">
          <a:xfrm>
            <a:off x="7057395" y="4696190"/>
            <a:ext cx="1640628" cy="294244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SemanticArgument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uppierung 73"/>
          <p:cNvGrpSpPr/>
          <p:nvPr/>
        </p:nvGrpSpPr>
        <p:grpSpPr>
          <a:xfrm>
            <a:off x="5256816" y="5152031"/>
            <a:ext cx="3429983" cy="1085885"/>
            <a:chOff x="5256817" y="5152031"/>
            <a:chExt cx="3366260" cy="1085885"/>
          </a:xfrm>
        </p:grpSpPr>
        <p:sp>
          <p:nvSpPr>
            <p:cNvPr id="38" name="Rounded Rectangle 95"/>
            <p:cNvSpPr/>
            <p:nvPr/>
          </p:nvSpPr>
          <p:spPr bwMode="auto">
            <a:xfrm>
              <a:off x="5257799" y="5152031"/>
              <a:ext cx="3359641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 Entities</a:t>
              </a:r>
            </a:p>
          </p:txBody>
        </p:sp>
        <p:sp>
          <p:nvSpPr>
            <p:cNvPr id="39" name="Rounded Rectangle 96"/>
            <p:cNvSpPr/>
            <p:nvPr/>
          </p:nvSpPr>
          <p:spPr bwMode="auto">
            <a:xfrm>
              <a:off x="5257799" y="5531328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NamedEntity</a:t>
              </a:r>
            </a:p>
          </p:txBody>
        </p:sp>
        <p:sp>
          <p:nvSpPr>
            <p:cNvPr id="40" name="Rounded Rectangle 96"/>
            <p:cNvSpPr/>
            <p:nvPr/>
          </p:nvSpPr>
          <p:spPr bwMode="auto">
            <a:xfrm>
              <a:off x="5256817" y="5937696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Person</a:t>
              </a:r>
            </a:p>
          </p:txBody>
        </p:sp>
        <p:sp>
          <p:nvSpPr>
            <p:cNvPr id="41" name="Rounded Rectangle 96"/>
            <p:cNvSpPr/>
            <p:nvPr/>
          </p:nvSpPr>
          <p:spPr bwMode="auto">
            <a:xfrm>
              <a:off x="7040300" y="5529740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Location</a:t>
              </a:r>
              <a:endPara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ounded Rectangle 96"/>
            <p:cNvSpPr/>
            <p:nvPr/>
          </p:nvSpPr>
          <p:spPr bwMode="auto">
            <a:xfrm>
              <a:off x="7039318" y="5936109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...etc...</a:t>
              </a:r>
            </a:p>
          </p:txBody>
        </p:sp>
      </p:grpSp>
      <p:grpSp>
        <p:nvGrpSpPr>
          <p:cNvPr id="43" name="Gruppierung 143"/>
          <p:cNvGrpSpPr/>
          <p:nvPr/>
        </p:nvGrpSpPr>
        <p:grpSpPr>
          <a:xfrm>
            <a:off x="304800" y="4038600"/>
            <a:ext cx="3276600" cy="2057400"/>
            <a:chOff x="304800" y="4038600"/>
            <a:chExt cx="3276600" cy="2057400"/>
          </a:xfrm>
        </p:grpSpPr>
        <p:sp>
          <p:nvSpPr>
            <p:cNvPr id="44" name="Rechteck 43"/>
            <p:cNvSpPr/>
            <p:nvPr/>
          </p:nvSpPr>
          <p:spPr>
            <a:xfrm>
              <a:off x="304800" y="4038600"/>
              <a:ext cx="3276600" cy="20574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40005" dist="19939" dir="5400000" sx="101000" sy="101000" algn="tl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71"/>
            <p:cNvSpPr/>
            <p:nvPr/>
          </p:nvSpPr>
          <p:spPr bwMode="auto">
            <a:xfrm>
              <a:off x="1219200" y="4728980"/>
              <a:ext cx="1523999" cy="528820"/>
            </a:xfrm>
            <a:prstGeom prst="roundRect">
              <a:avLst/>
            </a:prstGeom>
            <a:solidFill>
              <a:srgbClr val="EE761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POS</a:t>
              </a:r>
            </a:p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i="0" u="none" strike="noStrike" cap="none" normalizeH="0" baseline="0" noProof="1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&lt;String posValue</a:t>
              </a: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&gt;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ounded Rectangle 71"/>
            <p:cNvSpPr/>
            <p:nvPr/>
          </p:nvSpPr>
          <p:spPr bwMode="auto">
            <a:xfrm>
              <a:off x="457201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ounded Rectangle 71"/>
            <p:cNvSpPr/>
            <p:nvPr/>
          </p:nvSpPr>
          <p:spPr bwMode="auto">
            <a:xfrm>
              <a:off x="9906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V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ounded Rectangle 71"/>
            <p:cNvSpPr/>
            <p:nvPr/>
          </p:nvSpPr>
          <p:spPr bwMode="auto">
            <a:xfrm>
              <a:off x="1600200" y="5715000"/>
              <a:ext cx="5334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ADJ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ounded Rectangle 71"/>
            <p:cNvSpPr/>
            <p:nvPr/>
          </p:nvSpPr>
          <p:spPr bwMode="auto">
            <a:xfrm>
              <a:off x="2286000" y="5715000"/>
              <a:ext cx="6858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CONJ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ounded Rectangle 71"/>
            <p:cNvSpPr/>
            <p:nvPr/>
          </p:nvSpPr>
          <p:spPr bwMode="auto">
            <a:xfrm>
              <a:off x="31242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...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71"/>
            <p:cNvSpPr/>
            <p:nvPr/>
          </p:nvSpPr>
          <p:spPr bwMode="auto">
            <a:xfrm>
              <a:off x="1345259" y="4191000"/>
              <a:ext cx="1260593" cy="3002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Annotation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Gerade Verbindung 113"/>
            <p:cNvCxnSpPr>
              <a:stCxn id="51" idx="2"/>
              <a:endCxn id="45" idx="0"/>
            </p:cNvCxnSpPr>
            <p:nvPr/>
          </p:nvCxnSpPr>
          <p:spPr>
            <a:xfrm rot="16200000" flipH="1">
              <a:off x="1859498" y="4607278"/>
              <a:ext cx="237760" cy="564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Gewinkelte Verbindung 114"/>
            <p:cNvCxnSpPr>
              <a:stCxn id="45" idx="2"/>
              <a:endCxn id="46" idx="0"/>
            </p:cNvCxnSpPr>
            <p:nvPr/>
          </p:nvCxnSpPr>
          <p:spPr>
            <a:xfrm rot="5400000">
              <a:off x="1085851" y="4819651"/>
              <a:ext cx="457200" cy="133349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Gewinkelte Verbindung 115"/>
            <p:cNvCxnSpPr>
              <a:stCxn id="45" idx="2"/>
              <a:endCxn id="47" idx="0"/>
            </p:cNvCxnSpPr>
            <p:nvPr/>
          </p:nvCxnSpPr>
          <p:spPr>
            <a:xfrm rot="5400000">
              <a:off x="1352550" y="5086350"/>
              <a:ext cx="457200" cy="8001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Gewinkelte Verbindung 116"/>
            <p:cNvCxnSpPr>
              <a:stCxn id="45" idx="2"/>
              <a:endCxn id="48" idx="0"/>
            </p:cNvCxnSpPr>
            <p:nvPr/>
          </p:nvCxnSpPr>
          <p:spPr>
            <a:xfrm rot="5400000">
              <a:off x="1695450" y="5429250"/>
              <a:ext cx="457200" cy="1143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Gewinkelte Verbindung 117"/>
            <p:cNvCxnSpPr>
              <a:stCxn id="45" idx="2"/>
              <a:endCxn id="49" idx="0"/>
            </p:cNvCxnSpPr>
            <p:nvPr/>
          </p:nvCxnSpPr>
          <p:spPr>
            <a:xfrm rot="16200000" flipH="1">
              <a:off x="2076450" y="5162550"/>
              <a:ext cx="457200" cy="6477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Gewinkelte Verbindung 118"/>
            <p:cNvCxnSpPr>
              <a:stCxn id="45" idx="2"/>
              <a:endCxn id="50" idx="0"/>
            </p:cNvCxnSpPr>
            <p:nvPr/>
          </p:nvCxnSpPr>
          <p:spPr>
            <a:xfrm rot="16200000" flipH="1">
              <a:off x="2419350" y="4819650"/>
              <a:ext cx="457200" cy="13335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6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Engines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parameters</a:t>
            </a:r>
          </a:p>
          <a:p>
            <a:pPr lvl="1"/>
            <a:r>
              <a:rPr lang="en-US" sz="1800" dirty="0"/>
              <a:t>Model location</a:t>
            </a:r>
          </a:p>
          <a:p>
            <a:pPr lvl="1"/>
            <a:r>
              <a:rPr lang="en-US" sz="1800" dirty="0"/>
              <a:t>Model encoding</a:t>
            </a:r>
          </a:p>
          <a:p>
            <a:pPr lvl="1"/>
            <a:r>
              <a:rPr lang="en-US" sz="1800" dirty="0"/>
              <a:t>Model variant</a:t>
            </a:r>
          </a:p>
          <a:p>
            <a:pPr lvl="1"/>
            <a:r>
              <a:rPr lang="en-US" sz="1800" dirty="0"/>
              <a:t>Mapping location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Common features</a:t>
            </a:r>
          </a:p>
          <a:p>
            <a:pPr lvl="1"/>
            <a:r>
              <a:rPr lang="en-US" sz="1800" dirty="0" smtClean="0"/>
              <a:t>Model loading based </a:t>
            </a:r>
            <a:r>
              <a:rPr lang="en-US" sz="1800" dirty="0"/>
              <a:t>on document language</a:t>
            </a:r>
          </a:p>
          <a:p>
            <a:pPr lvl="1"/>
            <a:r>
              <a:rPr lang="en-US" sz="1800" dirty="0"/>
              <a:t>Print model tag set to log</a:t>
            </a:r>
          </a:p>
          <a:p>
            <a:pPr lvl="1"/>
            <a:r>
              <a:rPr lang="en-US" sz="1800" dirty="0"/>
              <a:t>Default variants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Dokument 9"/>
          <p:cNvSpPr/>
          <p:nvPr/>
        </p:nvSpPr>
        <p:spPr>
          <a:xfrm>
            <a:off x="6629400" y="1905000"/>
            <a:ext cx="838200" cy="838200"/>
          </a:xfrm>
          <a:prstGeom prst="flowChartDocument">
            <a:avLst/>
          </a:prstGeom>
          <a:solidFill>
            <a:srgbClr val="4D4D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4175125"/>
            <a:r>
              <a: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rPr>
              <a:t>Document</a:t>
            </a:r>
          </a:p>
        </p:txBody>
      </p:sp>
      <p:grpSp>
        <p:nvGrpSpPr>
          <p:cNvPr id="9" name="Gruppierung 78"/>
          <p:cNvGrpSpPr/>
          <p:nvPr/>
        </p:nvGrpSpPr>
        <p:grpSpPr>
          <a:xfrm>
            <a:off x="6477000" y="2763986"/>
            <a:ext cx="1143000" cy="741214"/>
            <a:chOff x="6781800" y="2687786"/>
            <a:chExt cx="1143000" cy="741214"/>
          </a:xfrm>
        </p:grpSpPr>
        <p:sp>
          <p:nvSpPr>
            <p:cNvPr id="10" name="Rechteck 9"/>
            <p:cNvSpPr/>
            <p:nvPr/>
          </p:nvSpPr>
          <p:spPr>
            <a:xfrm>
              <a:off x="6781800" y="2971800"/>
              <a:ext cx="1143000" cy="457200"/>
            </a:xfrm>
            <a:prstGeom prst="rect">
              <a:avLst/>
            </a:prstGeom>
            <a:solidFill>
              <a:srgbClr val="B90F2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 defTabSz="4175125"/>
              <a:r>
                <a:rPr lang="en-U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Analysis Engine</a:t>
              </a:r>
            </a:p>
          </p:txBody>
        </p:sp>
        <p:cxnSp>
          <p:nvCxnSpPr>
            <p:cNvPr id="11" name="Gerade Verbindung mit Pfeil 10"/>
            <p:cNvCxnSpPr>
              <a:stCxn id="8" idx="2"/>
              <a:endCxn id="10" idx="0"/>
            </p:cNvCxnSpPr>
            <p:nvPr/>
          </p:nvCxnSpPr>
          <p:spPr>
            <a:xfrm>
              <a:off x="7353300" y="2687786"/>
              <a:ext cx="0" cy="28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uppierung 79"/>
          <p:cNvGrpSpPr/>
          <p:nvPr/>
        </p:nvGrpSpPr>
        <p:grpSpPr>
          <a:xfrm>
            <a:off x="5562600" y="3352800"/>
            <a:ext cx="1066800" cy="990600"/>
            <a:chOff x="5867400" y="3276600"/>
            <a:chExt cx="1066800" cy="990600"/>
          </a:xfrm>
        </p:grpSpPr>
        <p:sp>
          <p:nvSpPr>
            <p:cNvPr id="13" name="Rechteck 12"/>
            <p:cNvSpPr/>
            <p:nvPr/>
          </p:nvSpPr>
          <p:spPr>
            <a:xfrm>
              <a:off x="5867400" y="3810000"/>
              <a:ext cx="1066800" cy="4572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Default</a:t>
              </a:r>
            </a:p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Variant</a:t>
              </a:r>
            </a:p>
          </p:txBody>
        </p:sp>
        <p:cxnSp>
          <p:nvCxnSpPr>
            <p:cNvPr id="14" name="Form 19"/>
            <p:cNvCxnSpPr>
              <a:stCxn id="10" idx="1"/>
              <a:endCxn id="13" idx="0"/>
            </p:cNvCxnSpPr>
            <p:nvPr/>
          </p:nvCxnSpPr>
          <p:spPr>
            <a:xfrm rot="10800000" flipV="1">
              <a:off x="6400800" y="3276600"/>
              <a:ext cx="381000" cy="5334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uppierung 80"/>
          <p:cNvGrpSpPr/>
          <p:nvPr/>
        </p:nvGrpSpPr>
        <p:grpSpPr>
          <a:xfrm>
            <a:off x="5562600" y="4425950"/>
            <a:ext cx="1066800" cy="1136650"/>
            <a:chOff x="5867400" y="4349750"/>
            <a:chExt cx="1066800" cy="1136650"/>
          </a:xfrm>
        </p:grpSpPr>
        <p:sp>
          <p:nvSpPr>
            <p:cNvPr id="16" name="Zylinder 15"/>
            <p:cNvSpPr/>
            <p:nvPr/>
          </p:nvSpPr>
          <p:spPr>
            <a:xfrm>
              <a:off x="5867400" y="4953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Model</a:t>
              </a:r>
            </a:p>
          </p:txBody>
        </p:sp>
        <p:cxnSp>
          <p:nvCxnSpPr>
            <p:cNvPr id="17" name="Gewinkelte Verbindung 22"/>
            <p:cNvCxnSpPr>
              <a:stCxn id="13" idx="2"/>
              <a:endCxn id="16" idx="1"/>
            </p:cNvCxnSpPr>
            <p:nvPr/>
          </p:nvCxnSpPr>
          <p:spPr>
            <a:xfrm rot="5400000">
              <a:off x="6096000" y="4648200"/>
              <a:ext cx="60960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uppierung 81"/>
          <p:cNvGrpSpPr/>
          <p:nvPr/>
        </p:nvGrpSpPr>
        <p:grpSpPr>
          <a:xfrm>
            <a:off x="6629400" y="5022460"/>
            <a:ext cx="1905000" cy="533400"/>
            <a:chOff x="6896100" y="4953000"/>
            <a:chExt cx="1905000" cy="533400"/>
          </a:xfrm>
        </p:grpSpPr>
        <p:sp>
          <p:nvSpPr>
            <p:cNvPr id="19" name="Rechteck 18"/>
            <p:cNvSpPr/>
            <p:nvPr/>
          </p:nvSpPr>
          <p:spPr>
            <a:xfrm>
              <a:off x="7734300" y="4953000"/>
              <a:ext cx="1066800" cy="5334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Tagset</a:t>
              </a:r>
              <a:endPara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endParaRPr>
            </a:p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0" name="Form 25"/>
            <p:cNvCxnSpPr>
              <a:stCxn id="16" idx="4"/>
              <a:endCxn id="19" idx="1"/>
            </p:cNvCxnSpPr>
            <p:nvPr/>
          </p:nvCxnSpPr>
          <p:spPr>
            <a:xfrm flipV="1">
              <a:off x="6896100" y="5219700"/>
              <a:ext cx="838200" cy="67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uppierung 83"/>
          <p:cNvGrpSpPr/>
          <p:nvPr/>
        </p:nvGrpSpPr>
        <p:grpSpPr>
          <a:xfrm>
            <a:off x="7467600" y="3352800"/>
            <a:ext cx="1066800" cy="1676010"/>
            <a:chOff x="7772400" y="3276600"/>
            <a:chExt cx="1066800" cy="1676010"/>
          </a:xfrm>
        </p:grpSpPr>
        <p:sp>
          <p:nvSpPr>
            <p:cNvPr id="22" name="Zylinder 21"/>
            <p:cNvSpPr/>
            <p:nvPr/>
          </p:nvSpPr>
          <p:spPr>
            <a:xfrm>
              <a:off x="7772400" y="3810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3" name="Form 27"/>
            <p:cNvCxnSpPr>
              <a:stCxn id="19" idx="0"/>
              <a:endCxn id="22" idx="3"/>
            </p:cNvCxnSpPr>
            <p:nvPr/>
          </p:nvCxnSpPr>
          <p:spPr>
            <a:xfrm rot="5400000" flipH="1" flipV="1">
              <a:off x="8004370" y="4644830"/>
              <a:ext cx="60286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Form 29"/>
            <p:cNvCxnSpPr>
              <a:stCxn id="22" idx="1"/>
              <a:endCxn id="10" idx="3"/>
            </p:cNvCxnSpPr>
            <p:nvPr/>
          </p:nvCxnSpPr>
          <p:spPr>
            <a:xfrm rot="16200000" flipV="1">
              <a:off x="7848600" y="3352800"/>
              <a:ext cx="533400" cy="3810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67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1106683"/>
            <a:ext cx="6734175" cy="577850"/>
          </a:xfrm>
        </p:spPr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</a:t>
            </a:r>
            <a:r>
              <a:rPr lang="de-DE" dirty="0" err="1" smtClean="0"/>
              <a:t>Example</a:t>
            </a:r>
            <a:r>
              <a:rPr lang="de-DE" dirty="0" smtClean="0"/>
              <a:t> (UIMA Annotation Editor)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0338"/>
            <a:ext cx="6661703" cy="46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UIMA</a:t>
            </a:r>
            <a:r>
              <a:rPr lang="en-US" dirty="0" smtClean="0"/>
              <a:t>™</a:t>
            </a:r>
            <a:r>
              <a:rPr lang="de-DE" dirty="0" smtClean="0"/>
              <a:t> –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2003 – David </a:t>
            </a:r>
            <a:r>
              <a:rPr lang="en-US" sz="2000" dirty="0" err="1"/>
              <a:t>Ferrucci</a:t>
            </a:r>
            <a:r>
              <a:rPr lang="en-US" sz="2000" dirty="0"/>
              <a:t> and Adam </a:t>
            </a:r>
            <a:r>
              <a:rPr lang="en-US" sz="2000" dirty="0" err="1"/>
              <a:t>Lally</a:t>
            </a:r>
            <a:r>
              <a:rPr lang="en-US" sz="2000" dirty="0"/>
              <a:t> </a:t>
            </a:r>
            <a:r>
              <a:rPr lang="en-US" sz="2000" dirty="0" smtClean="0"/>
              <a:t>paper</a:t>
            </a:r>
          </a:p>
          <a:p>
            <a:pPr lvl="1"/>
            <a:r>
              <a:rPr lang="de-DE" sz="1800" i="1" dirty="0" err="1" smtClean="0"/>
              <a:t>Accelerating</a:t>
            </a:r>
            <a:r>
              <a:rPr lang="de-DE" sz="1800" i="1" dirty="0" smtClean="0"/>
              <a:t> </a:t>
            </a:r>
            <a:r>
              <a:rPr lang="de-DE" sz="1800" i="1" dirty="0" err="1"/>
              <a:t>corporate</a:t>
            </a:r>
            <a:r>
              <a:rPr lang="de-DE" sz="1800" i="1" dirty="0"/>
              <a:t> </a:t>
            </a:r>
            <a:r>
              <a:rPr lang="de-DE" sz="1800" i="1" dirty="0" err="1"/>
              <a:t>research</a:t>
            </a:r>
            <a:r>
              <a:rPr lang="de-DE" sz="1800" i="1" dirty="0"/>
              <a:t> </a:t>
            </a:r>
            <a:r>
              <a:rPr lang="de-DE" sz="1800" i="1" dirty="0" smtClean="0"/>
              <a:t>in </a:t>
            </a:r>
            <a:r>
              <a:rPr lang="de-DE" sz="1800" i="1" dirty="0" err="1" smtClean="0"/>
              <a:t>the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development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application</a:t>
            </a:r>
            <a:r>
              <a:rPr lang="de-DE" sz="1800" i="1" dirty="0" smtClean="0"/>
              <a:t> </a:t>
            </a:r>
            <a:r>
              <a:rPr lang="de-DE" sz="1800" i="1" dirty="0" err="1"/>
              <a:t>and</a:t>
            </a:r>
            <a:r>
              <a:rPr lang="de-DE" sz="1800" i="1" dirty="0"/>
              <a:t> </a:t>
            </a:r>
            <a:r>
              <a:rPr lang="de-DE" sz="1800" i="1" dirty="0" err="1"/>
              <a:t>deployment</a:t>
            </a:r>
            <a:r>
              <a:rPr lang="de-DE" sz="1800" i="1" dirty="0"/>
              <a:t> </a:t>
            </a:r>
            <a:r>
              <a:rPr lang="de-DE" sz="1800" i="1" dirty="0" err="1"/>
              <a:t>of</a:t>
            </a:r>
            <a:r>
              <a:rPr lang="de-DE" sz="1800" i="1" dirty="0"/>
              <a:t> human </a:t>
            </a:r>
            <a:r>
              <a:rPr lang="de-DE" sz="1800" i="1" dirty="0" err="1"/>
              <a:t>language</a:t>
            </a:r>
            <a:r>
              <a:rPr lang="de-DE" sz="1800" i="1" dirty="0"/>
              <a:t> </a:t>
            </a:r>
            <a:r>
              <a:rPr lang="de-DE" sz="1800" i="1" dirty="0" err="1" smtClean="0"/>
              <a:t>technologies</a:t>
            </a:r>
            <a:r>
              <a:rPr lang="de-DE" sz="1800" i="1" dirty="0" smtClean="0"/>
              <a:t> </a:t>
            </a:r>
            <a:endParaRPr lang="en-US" sz="1800" i="1" dirty="0"/>
          </a:p>
          <a:p>
            <a:r>
              <a:rPr lang="en-US" sz="2000" dirty="0"/>
              <a:t>2004 – IBM </a:t>
            </a:r>
            <a:r>
              <a:rPr lang="en-US" sz="2000" dirty="0" err="1"/>
              <a:t>alphaWorks</a:t>
            </a:r>
            <a:r>
              <a:rPr lang="en-US" sz="2000" dirty="0"/>
              <a:t> project</a:t>
            </a:r>
          </a:p>
          <a:p>
            <a:pPr lvl="1"/>
            <a:r>
              <a:rPr lang="en-US" sz="1800" dirty="0" smtClean="0"/>
              <a:t>IBM </a:t>
            </a:r>
            <a:r>
              <a:rPr lang="en-US" sz="1800" dirty="0" err="1"/>
              <a:t>LanguageWare</a:t>
            </a:r>
            <a:endParaRPr lang="en-US" sz="1800" dirty="0"/>
          </a:p>
          <a:p>
            <a:r>
              <a:rPr lang="en-US" sz="2000" dirty="0"/>
              <a:t>2006 – Apache Incubator project</a:t>
            </a:r>
          </a:p>
          <a:p>
            <a:r>
              <a:rPr lang="en-US" sz="2000" dirty="0"/>
              <a:t>2009 – OASIS Standard</a:t>
            </a:r>
          </a:p>
          <a:p>
            <a:r>
              <a:rPr lang="en-US" sz="2000" dirty="0"/>
              <a:t>2010 – Full Apache project</a:t>
            </a:r>
          </a:p>
          <a:p>
            <a:r>
              <a:rPr lang="en-US" sz="2000" dirty="0"/>
              <a:t>2010 </a:t>
            </a:r>
            <a:r>
              <a:rPr lang="en-US" sz="2000" dirty="0" smtClean="0"/>
              <a:t>–IBM’s </a:t>
            </a:r>
            <a:r>
              <a:rPr lang="en-US" sz="2000" i="1" dirty="0" smtClean="0"/>
              <a:t>Watson </a:t>
            </a:r>
            <a:r>
              <a:rPr lang="en-US" sz="2000" dirty="0" smtClean="0"/>
              <a:t>Jeopardy Challenge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uppierung 8"/>
          <p:cNvGrpSpPr/>
          <p:nvPr/>
        </p:nvGrpSpPr>
        <p:grpSpPr>
          <a:xfrm>
            <a:off x="4724400" y="1592262"/>
            <a:ext cx="4191000" cy="4268787"/>
            <a:chOff x="4724400" y="1524000"/>
            <a:chExt cx="4378960" cy="4337050"/>
          </a:xfrm>
        </p:grpSpPr>
        <p:pic>
          <p:nvPicPr>
            <p:cNvPr id="9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0" y="3124200"/>
              <a:ext cx="4378960" cy="2736850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t="15750" b="18101"/>
            <a:stretch>
              <a:fillRect/>
            </a:stretch>
          </p:blipFill>
          <p:spPr bwMode="auto">
            <a:xfrm>
              <a:off x="6019800" y="1524000"/>
              <a:ext cx="3048000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4743450" y="5930869"/>
            <a:ext cx="41529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dirty="0" err="1" smtClean="0"/>
              <a:t>http://uima.apache.org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990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smtClean="0"/>
              <a:t>Pipelines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Pipeline </a:t>
            </a:r>
            <a:r>
              <a:rPr lang="de-DE" dirty="0" err="1" smtClean="0"/>
              <a:t>Architecture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uppierung 66"/>
          <p:cNvGrpSpPr/>
          <p:nvPr/>
        </p:nvGrpSpPr>
        <p:grpSpPr>
          <a:xfrm>
            <a:off x="3229105" y="4922967"/>
            <a:ext cx="2720356" cy="1529832"/>
            <a:chOff x="3229105" y="4922967"/>
            <a:chExt cx="2720356" cy="1529832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2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Flussdiagramm: Magnetplattenspeicher 14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7" name="Gruppierung 63"/>
          <p:cNvGrpSpPr/>
          <p:nvPr/>
        </p:nvGrpSpPr>
        <p:grpSpPr>
          <a:xfrm>
            <a:off x="811040" y="4382764"/>
            <a:ext cx="5138422" cy="855693"/>
            <a:chOff x="811040" y="4382764"/>
            <a:chExt cx="5138422" cy="855693"/>
          </a:xfrm>
        </p:grpSpPr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3230595" y="4586642"/>
              <a:ext cx="271886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Semantic analysis</a:t>
              </a:r>
            </a:p>
          </p:txBody>
        </p:sp>
        <p:sp>
          <p:nvSpPr>
            <p:cNvPr id="19" name="Abgerundetes Rechteck 18"/>
            <p:cNvSpPr/>
            <p:nvPr/>
          </p:nvSpPr>
          <p:spPr>
            <a:xfrm>
              <a:off x="811040" y="469825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Named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entity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krümmte Verbindung 35"/>
            <p:cNvCxnSpPr>
              <a:stCxn id="19" idx="3"/>
            </p:cNvCxnSpPr>
            <p:nvPr/>
          </p:nvCxnSpPr>
          <p:spPr>
            <a:xfrm flipV="1">
              <a:off x="2395716" y="4840560"/>
              <a:ext cx="834878" cy="12779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409201" y="4382764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2" name="Gruppierung 62"/>
          <p:cNvGrpSpPr/>
          <p:nvPr/>
        </p:nvGrpSpPr>
        <p:grpSpPr>
          <a:xfrm>
            <a:off x="3230594" y="3842560"/>
            <a:ext cx="5129709" cy="1538761"/>
            <a:chOff x="3230594" y="3842560"/>
            <a:chExt cx="5129709" cy="1538761"/>
          </a:xfrm>
        </p:grpSpPr>
        <p:sp>
          <p:nvSpPr>
            <p:cNvPr id="23" name="Abgerundetes Rechteck 22"/>
            <p:cNvSpPr/>
            <p:nvPr/>
          </p:nvSpPr>
          <p:spPr>
            <a:xfrm>
              <a:off x="6552172" y="484111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Parser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3230594" y="4044950"/>
              <a:ext cx="2718868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Syntactic analysis</a:t>
              </a:r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4409201" y="3842560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775627" y="411526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PoS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krümmte Verbindung 33"/>
            <p:cNvCxnSpPr>
              <a:stCxn id="26" idx="1"/>
            </p:cNvCxnSpPr>
            <p:nvPr/>
          </p:nvCxnSpPr>
          <p:spPr>
            <a:xfrm rot="10800000">
              <a:off x="5949463" y="4197301"/>
              <a:ext cx="826166" cy="18806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krümmte Verbindung 34"/>
            <p:cNvCxnSpPr>
              <a:stCxn id="23" idx="1"/>
            </p:cNvCxnSpPr>
            <p:nvPr/>
          </p:nvCxnSpPr>
          <p:spPr>
            <a:xfrm rot="10800000">
              <a:off x="5949462" y="4197302"/>
              <a:ext cx="602711" cy="913918"/>
            </a:xfrm>
            <a:prstGeom prst="curvedConnector3">
              <a:avLst>
                <a:gd name="adj1" fmla="val 50000"/>
              </a:avLst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uppierung 61"/>
          <p:cNvGrpSpPr/>
          <p:nvPr/>
        </p:nvGrpSpPr>
        <p:grpSpPr>
          <a:xfrm>
            <a:off x="3230595" y="1854360"/>
            <a:ext cx="5375027" cy="2056655"/>
            <a:chOff x="3230595" y="1854360"/>
            <a:chExt cx="5375027" cy="2056655"/>
          </a:xfrm>
        </p:grpSpPr>
        <p:sp>
          <p:nvSpPr>
            <p:cNvPr id="30" name="AutoShape 10"/>
            <p:cNvSpPr>
              <a:spLocks noChangeArrowheads="1"/>
            </p:cNvSpPr>
            <p:nvPr/>
          </p:nvSpPr>
          <p:spPr bwMode="auto">
            <a:xfrm>
              <a:off x="3230595" y="3504747"/>
              <a:ext cx="2718867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Morphological analysis</a:t>
              </a:r>
            </a:p>
          </p:txBody>
        </p:sp>
        <p:sp>
          <p:nvSpPr>
            <p:cNvPr id="31" name="AutoShape 11"/>
            <p:cNvSpPr>
              <a:spLocks noChangeArrowheads="1"/>
            </p:cNvSpPr>
            <p:nvPr/>
          </p:nvSpPr>
          <p:spPr bwMode="auto">
            <a:xfrm>
              <a:off x="4409201" y="330235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6708660" y="185436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Stemmer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Abgerundetes Rechteck 32"/>
            <p:cNvSpPr/>
            <p:nvPr/>
          </p:nvSpPr>
          <p:spPr>
            <a:xfrm>
              <a:off x="7020946" y="255529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Lemmatizer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6668453" y="3309797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Compound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</a:p>
          </p:txBody>
        </p:sp>
        <p:cxnSp>
          <p:nvCxnSpPr>
            <p:cNvPr id="35" name="Gekrümmte Verbindung 41"/>
            <p:cNvCxnSpPr>
              <a:stCxn id="32" idx="1"/>
            </p:cNvCxnSpPr>
            <p:nvPr/>
          </p:nvCxnSpPr>
          <p:spPr>
            <a:xfrm rot="10800000" flipV="1">
              <a:off x="5949463" y="2124462"/>
              <a:ext cx="759198" cy="153263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krümmte Verbindung 42"/>
            <p:cNvCxnSpPr>
              <a:stCxn id="33" idx="1"/>
            </p:cNvCxnSpPr>
            <p:nvPr/>
          </p:nvCxnSpPr>
          <p:spPr>
            <a:xfrm rot="10800000" flipV="1">
              <a:off x="5949463" y="2825400"/>
              <a:ext cx="1071485" cy="83169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krümmte Verbindung 43"/>
            <p:cNvCxnSpPr>
              <a:stCxn id="34" idx="1"/>
            </p:cNvCxnSpPr>
            <p:nvPr/>
          </p:nvCxnSpPr>
          <p:spPr>
            <a:xfrm rot="10800000" flipV="1">
              <a:off x="5949463" y="3579898"/>
              <a:ext cx="718992" cy="7719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ierung 60"/>
          <p:cNvGrpSpPr/>
          <p:nvPr/>
        </p:nvGrpSpPr>
        <p:grpSpPr>
          <a:xfrm>
            <a:off x="685800" y="2265099"/>
            <a:ext cx="5263662" cy="2044744"/>
            <a:chOff x="685800" y="2265099"/>
            <a:chExt cx="5263662" cy="2044744"/>
          </a:xfrm>
        </p:grpSpPr>
        <p:sp>
          <p:nvSpPr>
            <p:cNvPr id="39" name="AutoShape 12"/>
            <p:cNvSpPr>
              <a:spLocks noChangeArrowheads="1"/>
            </p:cNvSpPr>
            <p:nvPr/>
          </p:nvSpPr>
          <p:spPr bwMode="auto">
            <a:xfrm>
              <a:off x="3229105" y="2964543"/>
              <a:ext cx="272035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Linguistic preprocessing</a:t>
              </a:r>
            </a:p>
          </p:txBody>
        </p:sp>
        <p:sp>
          <p:nvSpPr>
            <p:cNvPr id="40" name="Abgerundetes Rechteck 39"/>
            <p:cNvSpPr/>
            <p:nvPr/>
          </p:nvSpPr>
          <p:spPr>
            <a:xfrm>
              <a:off x="721977" y="226509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Tokenizer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824215" y="298388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Sentence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Abgerundetes Rechteck 41"/>
            <p:cNvSpPr/>
            <p:nvPr/>
          </p:nvSpPr>
          <p:spPr>
            <a:xfrm>
              <a:off x="685800" y="376964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Stopword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Gekrümmte Verbindung 47"/>
            <p:cNvCxnSpPr>
              <a:stCxn id="40" idx="3"/>
            </p:cNvCxnSpPr>
            <p:nvPr/>
          </p:nvCxnSpPr>
          <p:spPr>
            <a:xfrm>
              <a:off x="2306653" y="2535201"/>
              <a:ext cx="922452" cy="6832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krümmte Verbindung 48"/>
            <p:cNvCxnSpPr>
              <a:stCxn id="41" idx="3"/>
            </p:cNvCxnSpPr>
            <p:nvPr/>
          </p:nvCxnSpPr>
          <p:spPr>
            <a:xfrm flipV="1">
              <a:off x="2408890" y="3218461"/>
              <a:ext cx="820214" cy="3552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krümmte Verbindung 49"/>
            <p:cNvCxnSpPr>
              <a:stCxn id="42" idx="3"/>
            </p:cNvCxnSpPr>
            <p:nvPr/>
          </p:nvCxnSpPr>
          <p:spPr>
            <a:xfrm flipV="1">
              <a:off x="2270476" y="3218461"/>
              <a:ext cx="958629" cy="82128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utoShape 13"/>
            <p:cNvSpPr>
              <a:spLocks noChangeArrowheads="1"/>
            </p:cNvSpPr>
            <p:nvPr/>
          </p:nvSpPr>
          <p:spPr bwMode="auto">
            <a:xfrm>
              <a:off x="4409201" y="2760665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7" name="Gruppierung 65"/>
          <p:cNvGrpSpPr/>
          <p:nvPr/>
        </p:nvGrpSpPr>
        <p:grpSpPr>
          <a:xfrm>
            <a:off x="3229105" y="1524000"/>
            <a:ext cx="2720356" cy="1305120"/>
            <a:chOff x="3229105" y="1524000"/>
            <a:chExt cx="2720356" cy="1305120"/>
          </a:xfrm>
        </p:grpSpPr>
        <p:sp>
          <p:nvSpPr>
            <p:cNvPr id="48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1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5" name="Gefaltete Ecke 54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6" name="Gefaltete Ecke 55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6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Collection Reader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454775" cy="4789487"/>
          </a:xfrm>
        </p:spPr>
        <p:txBody>
          <a:bodyPr/>
          <a:lstStyle/>
          <a:p>
            <a:r>
              <a:rPr lang="en-US" sz="2000" dirty="0"/>
              <a:t>Empty data structure (CAS) →</a:t>
            </a:r>
            <a:r>
              <a:rPr lang="en-US" sz="2000" dirty="0" smtClean="0"/>
              <a:t> Reader</a:t>
            </a:r>
            <a:endParaRPr lang="en-US" sz="2000" dirty="0"/>
          </a:p>
          <a:p>
            <a:r>
              <a:rPr lang="en-US" sz="2000" dirty="0"/>
              <a:t>Reader → </a:t>
            </a:r>
            <a:r>
              <a:rPr lang="en-US" sz="2000" dirty="0" smtClean="0"/>
              <a:t>Text </a:t>
            </a:r>
            <a:r>
              <a:rPr lang="en-US" sz="2000" dirty="0"/>
              <a:t>(</a:t>
            </a:r>
            <a:r>
              <a:rPr lang="en-US" sz="2000" dirty="0" err="1"/>
              <a:t>SofA</a:t>
            </a:r>
            <a:r>
              <a:rPr lang="en-US" sz="2000" dirty="0"/>
              <a:t>) and </a:t>
            </a:r>
            <a:r>
              <a:rPr lang="en-US" sz="2000" dirty="0" smtClean="0"/>
              <a:t>Meta-Data </a:t>
            </a:r>
            <a:r>
              <a:rPr lang="en-US" sz="2000" dirty="0"/>
              <a:t>(e.g. language)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683947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36347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07661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 </a:t>
            </a:r>
            <a:endParaRPr lang="en-US"/>
          </a:p>
        </p:txBody>
      </p:sp>
      <p:sp>
        <p:nvSpPr>
          <p:cNvPr id="11" name="Ecken des Rechtecks auf der gleichen Seite abrunden 8"/>
          <p:cNvSpPr/>
          <p:nvPr/>
        </p:nvSpPr>
        <p:spPr>
          <a:xfrm>
            <a:off x="457200" y="2540947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Analysis Engine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Structure → Analysis Engine </a:t>
            </a:r>
            <a:r>
              <a:rPr lang="en-US" sz="2000" dirty="0"/>
              <a:t>(AE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Analysis Engine → Annotation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9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shade val="95000"/>
                <a:satMod val="10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0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1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kp_template_TUD_CD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kp_template_TUD_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0</TotalTime>
  <Words>1738</Words>
  <Application>Microsoft Office PowerPoint</Application>
  <PresentationFormat>Bildschirmpräsentation (4:3)</PresentationFormat>
  <Paragraphs>543</Paragraphs>
  <Slides>39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FrontPage</vt:lpstr>
      <vt:lpstr>Wingdings</vt:lpstr>
      <vt:lpstr>ukp_template_TUD_CD</vt:lpstr>
      <vt:lpstr>DKPro Core Software components for NLP</vt:lpstr>
      <vt:lpstr>Agenda</vt:lpstr>
      <vt:lpstr>What is UIMA?</vt:lpstr>
      <vt:lpstr>Output Example (UIMA Annotation Editor)</vt:lpstr>
      <vt:lpstr>Apache UIMA™ – Some history</vt:lpstr>
      <vt:lpstr>Pipelines</vt:lpstr>
      <vt:lpstr>Pipeline Architecture</vt:lpstr>
      <vt:lpstr>Component – Collection Reader</vt:lpstr>
      <vt:lpstr>Component – Analysis Engine</vt:lpstr>
      <vt:lpstr>CAS Consumer</vt:lpstr>
      <vt:lpstr>UIMA Data Structures</vt:lpstr>
      <vt:lpstr>Common Analysis System (CAS)</vt:lpstr>
      <vt:lpstr>Type System</vt:lpstr>
      <vt:lpstr>Java + CAS = JCas</vt:lpstr>
      <vt:lpstr>uimaFIT type system detection</vt:lpstr>
      <vt:lpstr>Type System Editor (Eclipse)</vt:lpstr>
      <vt:lpstr>Components</vt:lpstr>
      <vt:lpstr>Components</vt:lpstr>
      <vt:lpstr>API – Life-Cycle Events</vt:lpstr>
      <vt:lpstr>API – Processing Methods</vt:lpstr>
      <vt:lpstr>Figure: Analysis Engine Descriptor</vt:lpstr>
      <vt:lpstr>XML Descriptors – Pro &amp; Contra</vt:lpstr>
      <vt:lpstr>Persisting and loading a CAS</vt:lpstr>
      <vt:lpstr>DKPro Core Component Collection</vt:lpstr>
      <vt:lpstr>What‘s a component collection</vt:lpstr>
      <vt:lpstr>DKPro Core</vt:lpstr>
      <vt:lpstr>DKPro Core Philosophy</vt:lpstr>
      <vt:lpstr>DKPro Core Philosophy</vt:lpstr>
      <vt:lpstr>Managing Deployment</vt:lpstr>
      <vt:lpstr>UKP OSS Component Repository Publish component</vt:lpstr>
      <vt:lpstr>UKP OSS Component Repository Retrieving components</vt:lpstr>
      <vt:lpstr>Tools and formats</vt:lpstr>
      <vt:lpstr>Tools and formats</vt:lpstr>
      <vt:lpstr>Readers and Writers</vt:lpstr>
      <vt:lpstr>Some currently supported corpora/resources</vt:lpstr>
      <vt:lpstr>Good range of pre-trained models</vt:lpstr>
      <vt:lpstr>DKPro Type System Overview</vt:lpstr>
      <vt:lpstr>Analysis Engines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zesch</dc:creator>
  <cp:lastModifiedBy>Pedro Bispo</cp:lastModifiedBy>
  <cp:revision>1420</cp:revision>
  <cp:lastPrinted>1601-01-01T00:00:00Z</cp:lastPrinted>
  <dcterms:created xsi:type="dcterms:W3CDTF">2012-03-22T19:20:47Z</dcterms:created>
  <dcterms:modified xsi:type="dcterms:W3CDTF">2015-10-30T11:15:43Z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